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304" r:id="rId11"/>
    <p:sldId id="267" r:id="rId12"/>
    <p:sldId id="268" r:id="rId13"/>
    <p:sldId id="270" r:id="rId14"/>
    <p:sldId id="326" r:id="rId15"/>
    <p:sldId id="271" r:id="rId16"/>
    <p:sldId id="327" r:id="rId17"/>
    <p:sldId id="328" r:id="rId18"/>
    <p:sldId id="329" r:id="rId19"/>
    <p:sldId id="269" r:id="rId20"/>
    <p:sldId id="330" r:id="rId21"/>
    <p:sldId id="331" r:id="rId22"/>
    <p:sldId id="272" r:id="rId23"/>
    <p:sldId id="317" r:id="rId24"/>
    <p:sldId id="273" r:id="rId25"/>
    <p:sldId id="275" r:id="rId26"/>
    <p:sldId id="277" r:id="rId27"/>
    <p:sldId id="278" r:id="rId28"/>
    <p:sldId id="279" r:id="rId29"/>
    <p:sldId id="280" r:id="rId30"/>
    <p:sldId id="281" r:id="rId31"/>
    <p:sldId id="282" r:id="rId32"/>
    <p:sldId id="314" r:id="rId33"/>
    <p:sldId id="315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332" r:id="rId50"/>
    <p:sldId id="302" r:id="rId51"/>
    <p:sldId id="316" r:id="rId52"/>
    <p:sldId id="30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Understand what Machine Learning is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Learn the foundational methods and tools available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 able to apply that knowledge</a:t>
            </a:r>
            <a:r>
              <a:rPr lang="en-US" sz="2400" baseline="0" dirty="0">
                <a:solidFill>
                  <a:schemeClr val="accent1"/>
                </a:solidFill>
              </a:rPr>
              <a:t> to choose methods that make sense</a:t>
            </a:r>
          </a:p>
          <a:p>
            <a:pPr lvl="1">
              <a:buFont typeface="Arial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Be familiar with some ongoing research in ML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Know how to perform analytical tasks and report your findings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Have access to guest speakers from really cool places (National labs, other schools, major companies, etc.)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Have (marketable!) experience developing useful machine learning models to solve real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0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Ch. 2 – we’ll continue with our</a:t>
            </a:r>
            <a:r>
              <a:rPr lang="en-US" baseline="0" dirty="0"/>
              <a:t> overview of statistical learning, and explore how we know whether or not we’ve build a good model</a:t>
            </a:r>
          </a:p>
          <a:p>
            <a:endParaRPr lang="en-US" baseline="0" dirty="0"/>
          </a:p>
          <a:p>
            <a:r>
              <a:rPr lang="en-US" baseline="0" dirty="0"/>
              <a:t>Ch. 3 – we’ll start with some of the simplest supervised learning approaches: linear regression models. This might be familiar to those of you who have a stats background, but we’ll approach it from a somewhat different angle.</a:t>
            </a:r>
          </a:p>
          <a:p>
            <a:endParaRPr lang="en-US" baseline="0" dirty="0"/>
          </a:p>
          <a:p>
            <a:r>
              <a:rPr lang="en-US" baseline="0" dirty="0"/>
              <a:t>Ch. 4 – we’ll move on to classification, where we’ll consider what happens when we have a qualitative response (and so regression won’t work)</a:t>
            </a:r>
          </a:p>
          <a:p>
            <a:endParaRPr lang="en-US" baseline="0" dirty="0"/>
          </a:p>
          <a:p>
            <a:r>
              <a:rPr lang="en-US" baseline="0" dirty="0"/>
              <a:t>Ch. 5 – we’ll talk about how we can use resampling methods to learn more robust models that</a:t>
            </a:r>
          </a:p>
          <a:p>
            <a:endParaRPr lang="en-US" baseline="0" dirty="0"/>
          </a:p>
          <a:p>
            <a:r>
              <a:rPr lang="en-US" baseline="0" dirty="0"/>
              <a:t>Ch. 6 – we’ll dig into some alternative fitting procedures that can improve on the standard least-squares method we used in linear regression</a:t>
            </a:r>
          </a:p>
          <a:p>
            <a:endParaRPr lang="en-US" baseline="0" dirty="0"/>
          </a:p>
          <a:p>
            <a:r>
              <a:rPr lang="en-US" baseline="0" dirty="0"/>
              <a:t>Ch. 7 – we’ll generalize this to non-linear (but still additive) methods</a:t>
            </a:r>
          </a:p>
          <a:p>
            <a:endParaRPr lang="en-US" baseline="0" dirty="0"/>
          </a:p>
          <a:p>
            <a:r>
              <a:rPr lang="en-US" baseline="0" dirty="0"/>
              <a:t>Ch. 8 – we’ll leave additive methods behind and look at some tree-based alternatives, and tease out the benefits and drawbacks of each approach</a:t>
            </a:r>
          </a:p>
          <a:p>
            <a:endParaRPr lang="en-US" baseline="0" dirty="0"/>
          </a:p>
          <a:p>
            <a:r>
              <a:rPr lang="en-US" baseline="0" dirty="0"/>
              <a:t>Ch. 9 – we’ll come back to classification and take a look at Support Vector Machines, a generalization of the classifiers we looked at earlier so we can finally handle non-linear class boundaries</a:t>
            </a:r>
          </a:p>
          <a:p>
            <a:endParaRPr lang="en-US" baseline="0" dirty="0"/>
          </a:p>
          <a:p>
            <a:r>
              <a:rPr lang="en-US" baseline="0" dirty="0"/>
              <a:t>Ch. 10 – we’ll dabble in some unsupervised methods and talk about open research question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34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>
                <a:sym typeface="Wingdings"/>
              </a:rPr>
              <a:t>You enjoy grappling with difficult problems, and you’re excited about “figuring stuff out”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>
                <a:sym typeface="Wingdings"/>
              </a:rPr>
              <a:t>You have a solid foundation in introductory stats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>
                <a:sym typeface="Wingdings"/>
              </a:rPr>
              <a:t>I’m flexible about the prerequisites for this course, because I believe in</a:t>
            </a:r>
            <a:r>
              <a:rPr lang="en-US" baseline="0" dirty="0">
                <a:sym typeface="Wingdings"/>
              </a:rPr>
              <a:t> your intellectual autonomy.</a:t>
            </a:r>
          </a:p>
          <a:p>
            <a:pPr lvl="1">
              <a:buFont typeface="Arial" pitchFamily="34" charset="0"/>
              <a:buChar char="•"/>
            </a:pPr>
            <a:r>
              <a:rPr lang="en-US" baseline="0" dirty="0">
                <a:sym typeface="Wingdings"/>
              </a:rPr>
              <a:t>If you find you need a refresher, I’m happy to help you find resources</a:t>
            </a:r>
          </a:p>
          <a:p>
            <a:pPr lvl="1">
              <a:buFont typeface="Arial" pitchFamily="34" charset="0"/>
              <a:buChar char="•"/>
            </a:pPr>
            <a:endParaRPr lang="en-US" dirty="0">
              <a:sym typeface="Wingdings"/>
            </a:endParaRPr>
          </a:p>
          <a:p>
            <a:pPr>
              <a:buFont typeface="Arial" pitchFamily="34" charset="0"/>
              <a:buChar char="•"/>
            </a:pPr>
            <a:r>
              <a:rPr lang="en-US" dirty="0"/>
              <a:t>You are (or are ready to work to become) proficient in coding and debugging</a:t>
            </a:r>
          </a:p>
          <a:p>
            <a:pPr lvl="1">
              <a:buFont typeface="Lucida Grande"/>
              <a:buChar char="-"/>
            </a:pPr>
            <a:r>
              <a:rPr lang="en-US" dirty="0"/>
              <a:t>Most of the programming examples in this course will be written in R (and maybe a little Python)</a:t>
            </a:r>
          </a:p>
          <a:p>
            <a:pPr lvl="1">
              <a:buFont typeface="Lucida Grande"/>
              <a:buChar char="-"/>
            </a:pPr>
            <a:r>
              <a:rPr lang="en-US" dirty="0"/>
              <a:t>We’ll do crash courses in various tools and environments, but this is NOT a course in learning general programming techniques</a:t>
            </a:r>
          </a:p>
          <a:p>
            <a:pPr lvl="1">
              <a:buFont typeface="Lucida Grande"/>
              <a:buChar char="-"/>
            </a:pPr>
            <a:r>
              <a:rPr lang="en-US" dirty="0"/>
              <a:t>You’re welcome to work in whatever language(s) you prefer, but I’m more helpful in the ones I know </a:t>
            </a:r>
            <a:r>
              <a:rPr lang="en-US" dirty="0">
                <a:sym typeface="Wingdings"/>
              </a:rPr>
              <a:t>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ym typeface="Wingdings"/>
              </a:rPr>
              <a:t>You’re comfortable asking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6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66506D-5C9B-294C-B2AE-15ACE8B5B9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428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of the ML techniques we talk about in this course will be </a:t>
            </a:r>
            <a:r>
              <a:rPr lang="en-US" b="1" dirty="0"/>
              <a:t>supervised</a:t>
            </a:r>
            <a:r>
              <a:rPr lang="en-US" dirty="0"/>
              <a:t> methods</a:t>
            </a:r>
            <a:endParaRPr lang="en-US" sz="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9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on, we’ll also consider situations where we observe </a:t>
            </a:r>
            <a:r>
              <a:rPr lang="en-US" b="1" dirty="0"/>
              <a:t>input variables</a:t>
            </a:r>
            <a:r>
              <a:rPr lang="en-US" dirty="0"/>
              <a:t>, but not corresponding output variables</a:t>
            </a:r>
          </a:p>
          <a:p>
            <a:r>
              <a:rPr lang="en-US" dirty="0"/>
              <a:t>Because we don’t have a response variable to check (“supervise”) our analysis against, we call these </a:t>
            </a:r>
            <a:r>
              <a:rPr lang="en-US" b="1" dirty="0"/>
              <a:t>unsupervised methods</a:t>
            </a:r>
            <a:endParaRPr lang="en-US" dirty="0"/>
          </a:p>
          <a:p>
            <a:r>
              <a:rPr lang="en-US" dirty="0"/>
              <a:t>In these cases, we can’t fit a regression model (why?)</a:t>
            </a:r>
          </a:p>
          <a:p>
            <a:r>
              <a:rPr lang="en-US" dirty="0"/>
              <a:t>So what can we do?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challenging part here is to identify whether the data can be separated into groups that are relatively distinct</a:t>
            </a:r>
          </a:p>
          <a:p>
            <a:r>
              <a:rPr lang="en-US" dirty="0"/>
              <a:t>This kind of problem is called </a:t>
            </a:r>
            <a:r>
              <a:rPr lang="en-US" b="1" dirty="0"/>
              <a:t>cluster analysis </a:t>
            </a:r>
            <a:r>
              <a:rPr lang="en-US" dirty="0"/>
              <a:t>(or just “clustering” for short); we’ll talk more about that in Ch. 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19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64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50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6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6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CAIS380ML-S24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radescope.com/article/ccbpppziu9-student-submit-wor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CAIS380ML-S24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CAIS380ML-S24/examples/Wage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jpe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Machine Learning – What is Machine Learning?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class?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034" r="20786"/>
          <a:stretch/>
        </p:blipFill>
        <p:spPr>
          <a:xfrm>
            <a:off x="3716818" y="1530927"/>
            <a:ext cx="1814275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45675" y="4121727"/>
            <a:ext cx="1956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1. Understand</a:t>
            </a:r>
          </a:p>
          <a:p>
            <a:pPr algn="ctr"/>
            <a:r>
              <a:rPr lang="en-US" sz="2400" dirty="0">
                <a:solidFill>
                  <a:srgbClr val="003470"/>
                </a:solidFill>
              </a:rPr>
              <a:t>what ML is</a:t>
            </a:r>
          </a:p>
          <a:p>
            <a:pPr algn="ctr"/>
            <a:r>
              <a:rPr lang="en-US" sz="2400" dirty="0">
                <a:solidFill>
                  <a:srgbClr val="003470"/>
                </a:solidFill>
              </a:rPr>
              <a:t>(and isn’t)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05801" y="1530927"/>
            <a:ext cx="2344625" cy="3791128"/>
            <a:chOff x="3243945" y="1600200"/>
            <a:chExt cx="2344625" cy="37911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3945" y="1600200"/>
              <a:ext cx="2344625" cy="2286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38077" y="4190999"/>
              <a:ext cx="21563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2. Learn some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foundational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methods / tools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234055" y="1478973"/>
            <a:ext cx="2286000" cy="3843083"/>
            <a:chOff x="6012690" y="1548245"/>
            <a:chExt cx="2286000" cy="38430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2690" y="1548245"/>
              <a:ext cx="2286000" cy="2286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014196" y="4190999"/>
              <a:ext cx="22829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3. Be able to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choose methods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that make sense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74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59A-C0BF-FAF2-BCD0-AABD2AD4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**Important Info**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2A38-7A0E-C863-2691-71DAB5BA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3000" dirty="0"/>
          </a:p>
          <a:p>
            <a:r>
              <a:rPr lang="en-US" sz="3200" dirty="0"/>
              <a:t>Course website (</a:t>
            </a:r>
            <a:r>
              <a:rPr lang="en-US" sz="3200" b="1" dirty="0"/>
              <a:t>write this down</a:t>
            </a:r>
            <a:r>
              <a:rPr lang="en-US" sz="3200" dirty="0"/>
              <a:t>!): </a:t>
            </a:r>
            <a:r>
              <a:rPr lang="en-US" sz="3200" dirty="0">
                <a:hlinkClick r:id="rId2"/>
              </a:rPr>
              <a:t>https://amosca01.github.io/CAIS380ML-S24/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Office Hours</a:t>
            </a:r>
          </a:p>
          <a:p>
            <a:pPr lvl="1"/>
            <a:r>
              <a:rPr lang="en-US" sz="3000" dirty="0"/>
              <a:t>Wilson Hall 325</a:t>
            </a:r>
          </a:p>
          <a:p>
            <a:pPr lvl="2"/>
            <a:r>
              <a:rPr lang="en-US" sz="2800" dirty="0"/>
              <a:t>Wednesday 09:30 - 11:00</a:t>
            </a:r>
          </a:p>
          <a:p>
            <a:pPr lvl="2"/>
            <a:r>
              <a:rPr lang="en-US" sz="2800" dirty="0"/>
              <a:t>Thursday 14:30 - 16:30</a:t>
            </a:r>
          </a:p>
          <a:p>
            <a:pPr lvl="2"/>
            <a:r>
              <a:rPr lang="en-US" sz="2800" dirty="0"/>
              <a:t>By Appointment </a:t>
            </a:r>
          </a:p>
        </p:txBody>
      </p:sp>
    </p:spTree>
    <p:extLst>
      <p:ext uri="{BB962C8B-B14F-4D97-AF65-F5344CB8AC3E}">
        <p14:creationId xmlns:p14="http://schemas.microsoft.com/office/powerpoint/2010/main" val="76338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59A-C0BF-FAF2-BCD0-AABD2AD4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**Important Info**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2A38-7A0E-C863-2691-71DAB5BA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1800" dirty="0"/>
          </a:p>
          <a:p>
            <a:r>
              <a:rPr lang="en-US" sz="2800" dirty="0"/>
              <a:t>Textbook: </a:t>
            </a:r>
            <a:r>
              <a:rPr lang="en-US" sz="2800" i="1" dirty="0"/>
              <a:t>An Introduction to Statistical Learning</a:t>
            </a:r>
          </a:p>
          <a:p>
            <a:pPr lvl="1"/>
            <a:r>
              <a:rPr lang="en-US" sz="2400" dirty="0"/>
              <a:t>See course website for instructions </a:t>
            </a:r>
          </a:p>
          <a:p>
            <a:r>
              <a:rPr lang="en-US" sz="2800" dirty="0"/>
              <a:t>Assignments:</a:t>
            </a:r>
          </a:p>
          <a:p>
            <a:pPr lvl="1"/>
            <a:r>
              <a:rPr lang="en-US" sz="2400" b="0" i="0" dirty="0">
                <a:effectLst/>
              </a:rPr>
              <a:t>Turn in on </a:t>
            </a:r>
            <a:r>
              <a:rPr lang="en-US" sz="2400" b="0" i="0" dirty="0" err="1">
                <a:effectLst/>
              </a:rPr>
              <a:t>Gradescope</a:t>
            </a:r>
            <a:r>
              <a:rPr lang="en-US" sz="2400" b="0" i="0" dirty="0">
                <a:effectLst/>
              </a:rPr>
              <a:t> (</a:t>
            </a:r>
            <a:r>
              <a:rPr lang="en-US" sz="2400" b="0" i="0" dirty="0">
                <a:effectLst/>
                <a:hlinkClick r:id="rId2"/>
              </a:rPr>
              <a:t>https://help.gradescope.com/article/ccbpppziu9-student-submit-work</a:t>
            </a:r>
            <a:r>
              <a:rPr lang="en-US" sz="2400" b="0" i="0" dirty="0">
                <a:effectLst/>
              </a:rPr>
              <a:t>) </a:t>
            </a:r>
          </a:p>
          <a:p>
            <a:r>
              <a:rPr lang="en-US" sz="2800" dirty="0"/>
              <a:t>Due Dates: As listed on course schedule.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24hr grace period; no late submissions</a:t>
            </a:r>
          </a:p>
          <a:p>
            <a:pPr lvl="1"/>
            <a:r>
              <a:rPr lang="en-US" sz="2400" dirty="0"/>
              <a:t>Lowest homework dropped </a:t>
            </a:r>
          </a:p>
          <a:p>
            <a:pPr lvl="1"/>
            <a:r>
              <a:rPr lang="en-US" sz="2400" dirty="0"/>
              <a:t>See syllabus for revise and resubmit policy </a:t>
            </a:r>
          </a:p>
        </p:txBody>
      </p:sp>
    </p:spTree>
    <p:extLst>
      <p:ext uri="{BB962C8B-B14F-4D97-AF65-F5344CB8AC3E}">
        <p14:creationId xmlns:p14="http://schemas.microsoft.com/office/powerpoint/2010/main" val="341358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59A-C0BF-FAF2-BCD0-AABD2AD4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**Important Info**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2A38-7A0E-C863-2691-71DAB5BA0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1" y="692726"/>
            <a:ext cx="7647708" cy="580505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Assignments </a:t>
            </a:r>
          </a:p>
          <a:p>
            <a:pPr lvl="1"/>
            <a:r>
              <a:rPr lang="en-US" sz="2800" dirty="0"/>
              <a:t>Homework </a:t>
            </a:r>
          </a:p>
          <a:p>
            <a:pPr lvl="2"/>
            <a:r>
              <a:rPr lang="en-US" sz="2400" dirty="0"/>
              <a:t>Pair assignments</a:t>
            </a:r>
          </a:p>
          <a:p>
            <a:pPr lvl="2"/>
            <a:r>
              <a:rPr lang="en-US" sz="2400" dirty="0"/>
              <a:t>Graded on effort and correctness </a:t>
            </a:r>
          </a:p>
          <a:p>
            <a:pPr lvl="1"/>
            <a:r>
              <a:rPr lang="en-US" sz="2800" dirty="0"/>
              <a:t>Quizzes</a:t>
            </a:r>
          </a:p>
          <a:p>
            <a:pPr lvl="2"/>
            <a:r>
              <a:rPr lang="en-US" sz="2400" dirty="0"/>
              <a:t>Individual assignments </a:t>
            </a:r>
          </a:p>
          <a:p>
            <a:pPr lvl="2"/>
            <a:r>
              <a:rPr lang="en-US" sz="2400" dirty="0"/>
              <a:t>Can re-take as many times as wanted before deadline </a:t>
            </a:r>
          </a:p>
          <a:p>
            <a:pPr lvl="1"/>
            <a:r>
              <a:rPr lang="en-US" sz="2800" dirty="0"/>
              <a:t>In-class Activities</a:t>
            </a:r>
          </a:p>
          <a:p>
            <a:pPr lvl="2"/>
            <a:r>
              <a:rPr lang="en-US" sz="2400" dirty="0"/>
              <a:t>Graded on effort </a:t>
            </a:r>
          </a:p>
          <a:p>
            <a:pPr lvl="1"/>
            <a:r>
              <a:rPr lang="en-US" sz="2800" dirty="0"/>
              <a:t>Final Project </a:t>
            </a:r>
          </a:p>
          <a:p>
            <a:pPr lvl="2"/>
            <a:r>
              <a:rPr lang="en-US" sz="2400" dirty="0"/>
              <a:t>Small group </a:t>
            </a:r>
          </a:p>
          <a:p>
            <a:pPr lvl="2"/>
            <a:r>
              <a:rPr lang="en-US" sz="2400" dirty="0"/>
              <a:t>Graded on creativity and correctness </a:t>
            </a:r>
          </a:p>
        </p:txBody>
      </p:sp>
    </p:spTree>
    <p:extLst>
      <p:ext uri="{BB962C8B-B14F-4D97-AF65-F5344CB8AC3E}">
        <p14:creationId xmlns:p14="http://schemas.microsoft.com/office/powerpoint/2010/main" val="3645714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59A-C0BF-FAF2-BCD0-AABD2AD4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**Important Info**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2A38-7A0E-C863-2691-71DAB5BA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endParaRPr lang="en-US" sz="2400" dirty="0"/>
          </a:p>
          <a:p>
            <a:r>
              <a:rPr lang="en-US" sz="3600" dirty="0"/>
              <a:t>I’m here to help you succeed</a:t>
            </a:r>
          </a:p>
          <a:p>
            <a:endParaRPr lang="en-US" sz="3600" dirty="0"/>
          </a:p>
          <a:p>
            <a:r>
              <a:rPr lang="en-US" sz="3600" dirty="0"/>
              <a:t>Please come to office hours or reach out if you need any additional support  </a:t>
            </a:r>
          </a:p>
        </p:txBody>
      </p:sp>
    </p:spTree>
    <p:extLst>
      <p:ext uri="{BB962C8B-B14F-4D97-AF65-F5344CB8AC3E}">
        <p14:creationId xmlns:p14="http://schemas.microsoft.com/office/powerpoint/2010/main" val="102586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00A5-2664-11AE-22FA-8E9A78E8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the good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41B40-7D74-9DE8-5ABB-9E6193687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99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6547" r="6547"/>
          <a:stretch>
            <a:fillRect/>
          </a:stretch>
        </p:blipFill>
        <p:spPr>
          <a:xfrm>
            <a:off x="3804804" y="994962"/>
            <a:ext cx="7555923" cy="4477583"/>
          </a:xfrm>
        </p:spPr>
      </p:pic>
      <p:sp>
        <p:nvSpPr>
          <p:cNvPr id="5" name="TextBox 4"/>
          <p:cNvSpPr txBox="1"/>
          <p:nvPr/>
        </p:nvSpPr>
        <p:spPr>
          <a:xfrm>
            <a:off x="5257800" y="6611780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credit: </a:t>
            </a:r>
            <a:r>
              <a:rPr lang="en-US" sz="1000" dirty="0" err="1"/>
              <a:t>Coursera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2184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2400" y="1741946"/>
            <a:ext cx="7315200" cy="3374108"/>
            <a:chOff x="914400" y="1219200"/>
            <a:chExt cx="7315200" cy="3374108"/>
          </a:xfrm>
        </p:grpSpPr>
        <p:pic>
          <p:nvPicPr>
            <p:cNvPr id="7" name="Picture 6" descr="Screen Shot 2016-01-24 at 11.47.58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99"/>
            <a:stretch/>
          </p:blipFill>
          <p:spPr>
            <a:xfrm>
              <a:off x="914400" y="1219200"/>
              <a:ext cx="7315200" cy="2559540"/>
            </a:xfrm>
            <a:prstGeom prst="rect">
              <a:avLst/>
            </a:prstGeom>
          </p:spPr>
        </p:pic>
        <p:pic>
          <p:nvPicPr>
            <p:cNvPr id="8" name="Picture 7" descr="Screen Shot 2016-01-24 at 11.47.58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001"/>
            <a:stretch/>
          </p:blipFill>
          <p:spPr>
            <a:xfrm>
              <a:off x="914400" y="3733800"/>
              <a:ext cx="7315200" cy="859508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flipV="1">
            <a:off x="341205" y="3157728"/>
            <a:ext cx="1447800" cy="5334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1205" y="3195828"/>
            <a:ext cx="1447800" cy="457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495800" y="3509758"/>
            <a:ext cx="6248400" cy="8382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9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Wikipedia</a:t>
            </a:r>
          </a:p>
        </p:txBody>
      </p:sp>
      <p:pic>
        <p:nvPicPr>
          <p:cNvPr id="4" name="Content Placeholder 3" descr="Screen Shot 2016-01-24 at 11.54.4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993" b="-22993"/>
          <a:stretch>
            <a:fillRect/>
          </a:stretch>
        </p:blipFill>
        <p:spPr>
          <a:xfrm>
            <a:off x="3491346" y="990600"/>
            <a:ext cx="8229600" cy="4876800"/>
          </a:xfrm>
        </p:spPr>
      </p:pic>
      <p:sp>
        <p:nvSpPr>
          <p:cNvPr id="5" name="Rectangle 4"/>
          <p:cNvSpPr/>
          <p:nvPr/>
        </p:nvSpPr>
        <p:spPr>
          <a:xfrm>
            <a:off x="3872346" y="2133600"/>
            <a:ext cx="5410200" cy="83820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72346" y="2971800"/>
            <a:ext cx="1295400" cy="31089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00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a working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6826442" cy="5120640"/>
          </a:xfrm>
        </p:spPr>
        <p:txBody>
          <a:bodyPr>
            <a:normAutofit/>
          </a:bodyPr>
          <a:lstStyle/>
          <a:p>
            <a:r>
              <a:rPr lang="en-US" sz="2800" dirty="0"/>
              <a:t>Machine learning is a set of </a:t>
            </a:r>
            <a:r>
              <a:rPr lang="en-US" sz="2800" b="1" dirty="0"/>
              <a:t>computational tools </a:t>
            </a:r>
            <a:r>
              <a:rPr lang="en-US" sz="2800" dirty="0"/>
              <a:t>for building </a:t>
            </a:r>
            <a:r>
              <a:rPr lang="en-US" sz="2800" b="1" dirty="0"/>
              <a:t>statistical models</a:t>
            </a:r>
          </a:p>
          <a:p>
            <a:r>
              <a:rPr lang="en-US" sz="2800" dirty="0"/>
              <a:t>These models can be used to:</a:t>
            </a:r>
          </a:p>
          <a:p>
            <a:pPr lvl="1"/>
            <a:r>
              <a:rPr lang="en-US" sz="2400" b="1" dirty="0"/>
              <a:t>Group</a:t>
            </a:r>
            <a:r>
              <a:rPr lang="en-US" sz="2400" dirty="0"/>
              <a:t> similar data points together </a:t>
            </a:r>
          </a:p>
          <a:p>
            <a:pPr marL="502920" lvl="1" indent="0">
              <a:buNone/>
            </a:pPr>
            <a:r>
              <a:rPr lang="en-US" sz="2400" dirty="0"/>
              <a:t>   (</a:t>
            </a:r>
            <a:r>
              <a:rPr lang="en-US" sz="2400" i="1" dirty="0"/>
              <a:t>clustering</a:t>
            </a:r>
            <a:r>
              <a:rPr lang="en-US" sz="2400" dirty="0"/>
              <a:t>)</a:t>
            </a:r>
          </a:p>
          <a:p>
            <a:pPr lvl="1"/>
            <a:r>
              <a:rPr lang="en-US" sz="2400" b="1" dirty="0"/>
              <a:t>Assign</a:t>
            </a:r>
            <a:r>
              <a:rPr lang="en-US" sz="2400" dirty="0"/>
              <a:t> new data points to the correct group (</a:t>
            </a:r>
            <a:r>
              <a:rPr lang="en-US" sz="2400" i="1" dirty="0"/>
              <a:t>classification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Identify the </a:t>
            </a:r>
            <a:r>
              <a:rPr lang="en-US" sz="2400" b="1" dirty="0"/>
              <a:t>relationships</a:t>
            </a:r>
            <a:r>
              <a:rPr lang="en-US" sz="2400" dirty="0"/>
              <a:t> between variables (</a:t>
            </a:r>
            <a:r>
              <a:rPr lang="en-US" sz="2400" i="1" dirty="0"/>
              <a:t>regression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Draw conclusions about the </a:t>
            </a:r>
            <a:r>
              <a:rPr lang="en-US" sz="2400" b="1" dirty="0"/>
              <a:t>population</a:t>
            </a:r>
            <a:r>
              <a:rPr lang="en-US" sz="2400" dirty="0"/>
              <a:t> (</a:t>
            </a:r>
            <a:r>
              <a:rPr lang="en-US" sz="2400" i="1" dirty="0"/>
              <a:t>density estimation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Figure out </a:t>
            </a:r>
            <a:r>
              <a:rPr lang="en-US" sz="2400" b="1" dirty="0"/>
              <a:t>which variables </a:t>
            </a:r>
            <a:r>
              <a:rPr lang="en-US" sz="2400" dirty="0"/>
              <a:t>are important (</a:t>
            </a:r>
            <a:r>
              <a:rPr lang="en-US" sz="2400" i="1" dirty="0"/>
              <a:t>dimension reduction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94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Who am I?</a:t>
            </a:r>
          </a:p>
          <a:p>
            <a:r>
              <a:rPr lang="en-US" sz="2400" dirty="0"/>
              <a:t>Who are you?</a:t>
            </a:r>
          </a:p>
          <a:p>
            <a:r>
              <a:rPr lang="en-US" sz="2400" dirty="0"/>
              <a:t>What will we do in this class? </a:t>
            </a:r>
          </a:p>
          <a:p>
            <a:r>
              <a:rPr lang="en-US" sz="2400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men &amp; money in the mid-Atlantic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4819" r="-4819"/>
          <a:stretch>
            <a:fillRect/>
          </a:stretch>
        </p:blipFill>
        <p:spPr>
          <a:xfrm>
            <a:off x="3560618" y="1123837"/>
            <a:ext cx="8229600" cy="48768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4018" y="2952637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7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men &amp; money in the mid-Atlantic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1456" y="775855"/>
            <a:ext cx="6359236" cy="5223163"/>
          </a:xfrm>
        </p:spPr>
        <p:txBody>
          <a:bodyPr>
            <a:normAutofit fontScale="92500" lnSpcReduction="20000"/>
          </a:bodyPr>
          <a:lstStyle/>
          <a:p>
            <a:pPr marL="182880" lvl="1">
              <a:lnSpc>
                <a:spcPct val="120000"/>
              </a:lnSpc>
              <a:buFont typeface="Arial" pitchFamily="34" charset="0"/>
              <a:buChar char="•"/>
            </a:pP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Wage</a:t>
            </a:r>
            <a:r>
              <a:rPr lang="en-US" sz="2000" dirty="0"/>
              <a:t> dataset available in the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ISLR</a:t>
            </a:r>
            <a:r>
              <a:rPr lang="en-US" sz="2000" dirty="0"/>
              <a:t> package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Sample</a:t>
            </a:r>
            <a:r>
              <a:rPr lang="en-US" dirty="0"/>
              <a:t>: 3000 male earners from the mid-Atlantic, surveyed between 2003 and 2009</a:t>
            </a:r>
          </a:p>
          <a:p>
            <a:pPr>
              <a:lnSpc>
                <a:spcPct val="120000"/>
              </a:lnSpc>
            </a:pPr>
            <a:r>
              <a:rPr lang="en-US" dirty="0"/>
              <a:t>Dimensions: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Year each </a:t>
            </a:r>
            <a:r>
              <a:rPr lang="en-US" sz="2000" dirty="0" err="1"/>
              <a:t>datapoint</a:t>
            </a:r>
            <a:r>
              <a:rPr lang="en-US" sz="2000" dirty="0"/>
              <a:t> was collected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Age of respondent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Martial status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Race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Educational attainment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Job class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Health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Whether or not they have health insurance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Wage</a:t>
            </a:r>
          </a:p>
          <a:p>
            <a:pPr lvl="1">
              <a:lnSpc>
                <a:spcPct val="120000"/>
              </a:lnSpc>
            </a:pPr>
            <a:endParaRPr lang="en-US" sz="2000" dirty="0"/>
          </a:p>
          <a:p>
            <a:pPr lvl="1">
              <a:lnSpc>
                <a:spcPct val="12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2952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men &amp; money in the mid-Atlantic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Question</a:t>
            </a:r>
            <a:r>
              <a:rPr lang="en-US" sz="2400" dirty="0"/>
              <a:t>: what is the effect of an earner’s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age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education</a:t>
            </a:r>
            <a:r>
              <a:rPr lang="en-US" sz="2400" dirty="0"/>
              <a:t>, and the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year</a:t>
            </a:r>
            <a:r>
              <a:rPr lang="en-US" sz="2400" dirty="0"/>
              <a:t> on his </a:t>
            </a: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wage</a:t>
            </a:r>
            <a:r>
              <a:rPr lang="en-US" sz="2400" dirty="0"/>
              <a:t>?</a:t>
            </a:r>
          </a:p>
          <a:p>
            <a:r>
              <a:rPr lang="en-US" sz="2400" dirty="0"/>
              <a:t>Find some friends, then go explore the data at: </a:t>
            </a:r>
            <a:r>
              <a:rPr lang="en-US" sz="2400" dirty="0">
                <a:hlinkClick r:id="rId2"/>
              </a:rPr>
              <a:t>https://amosca01.github.io/CAIS380ML-S24/</a:t>
            </a:r>
            <a:r>
              <a:rPr lang="en-US" sz="2400" dirty="0"/>
              <a:t> under the Example tab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6359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men &amp; money in the mid-Atlantic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https://amosca01.github.io/CAIS380ML-S24/examples/Wage.html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251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71378"/>
            <a:ext cx="7239000" cy="4653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wage</a:t>
            </a:r>
            <a:r>
              <a:rPr lang="en-US" dirty="0"/>
              <a:t> vs.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age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4560916" y="4072100"/>
            <a:ext cx="6183284" cy="781396"/>
          </a:xfrm>
          <a:custGeom>
            <a:avLst/>
            <a:gdLst>
              <a:gd name="connsiteX0" fmla="*/ 0 w 5187142"/>
              <a:gd name="connsiteY0" fmla="*/ 781396 h 781396"/>
              <a:gd name="connsiteX1" fmla="*/ 382386 w 5187142"/>
              <a:gd name="connsiteY1" fmla="*/ 548640 h 781396"/>
              <a:gd name="connsiteX2" fmla="*/ 432262 w 5187142"/>
              <a:gd name="connsiteY2" fmla="*/ 532015 h 781396"/>
              <a:gd name="connsiteX3" fmla="*/ 482139 w 5187142"/>
              <a:gd name="connsiteY3" fmla="*/ 498764 h 781396"/>
              <a:gd name="connsiteX4" fmla="*/ 648393 w 5187142"/>
              <a:gd name="connsiteY4" fmla="*/ 448887 h 781396"/>
              <a:gd name="connsiteX5" fmla="*/ 748146 w 5187142"/>
              <a:gd name="connsiteY5" fmla="*/ 415636 h 781396"/>
              <a:gd name="connsiteX6" fmla="*/ 798022 w 5187142"/>
              <a:gd name="connsiteY6" fmla="*/ 399011 h 781396"/>
              <a:gd name="connsiteX7" fmla="*/ 947651 w 5187142"/>
              <a:gd name="connsiteY7" fmla="*/ 332509 h 781396"/>
              <a:gd name="connsiteX8" fmla="*/ 997528 w 5187142"/>
              <a:gd name="connsiteY8" fmla="*/ 315884 h 781396"/>
              <a:gd name="connsiteX9" fmla="*/ 1047404 w 5187142"/>
              <a:gd name="connsiteY9" fmla="*/ 299258 h 781396"/>
              <a:gd name="connsiteX10" fmla="*/ 1113906 w 5187142"/>
              <a:gd name="connsiteY10" fmla="*/ 282633 h 781396"/>
              <a:gd name="connsiteX11" fmla="*/ 1213659 w 5187142"/>
              <a:gd name="connsiteY11" fmla="*/ 249382 h 781396"/>
              <a:gd name="connsiteX12" fmla="*/ 1263535 w 5187142"/>
              <a:gd name="connsiteY12" fmla="*/ 216131 h 781396"/>
              <a:gd name="connsiteX13" fmla="*/ 1413164 w 5187142"/>
              <a:gd name="connsiteY13" fmla="*/ 166255 h 781396"/>
              <a:gd name="connsiteX14" fmla="*/ 1562793 w 5187142"/>
              <a:gd name="connsiteY14" fmla="*/ 116378 h 781396"/>
              <a:gd name="connsiteX15" fmla="*/ 1612669 w 5187142"/>
              <a:gd name="connsiteY15" fmla="*/ 99753 h 781396"/>
              <a:gd name="connsiteX16" fmla="*/ 1729048 w 5187142"/>
              <a:gd name="connsiteY16" fmla="*/ 83127 h 781396"/>
              <a:gd name="connsiteX17" fmla="*/ 1795549 w 5187142"/>
              <a:gd name="connsiteY17" fmla="*/ 66502 h 781396"/>
              <a:gd name="connsiteX18" fmla="*/ 1911928 w 5187142"/>
              <a:gd name="connsiteY18" fmla="*/ 49876 h 781396"/>
              <a:gd name="connsiteX19" fmla="*/ 2128059 w 5187142"/>
              <a:gd name="connsiteY19" fmla="*/ 0 h 781396"/>
              <a:gd name="connsiteX20" fmla="*/ 2859579 w 5187142"/>
              <a:gd name="connsiteY20" fmla="*/ 16626 h 781396"/>
              <a:gd name="connsiteX21" fmla="*/ 2942706 w 5187142"/>
              <a:gd name="connsiteY21" fmla="*/ 33251 h 781396"/>
              <a:gd name="connsiteX22" fmla="*/ 3059084 w 5187142"/>
              <a:gd name="connsiteY22" fmla="*/ 49876 h 781396"/>
              <a:gd name="connsiteX23" fmla="*/ 3374968 w 5187142"/>
              <a:gd name="connsiteY23" fmla="*/ 83127 h 781396"/>
              <a:gd name="connsiteX24" fmla="*/ 3441469 w 5187142"/>
              <a:gd name="connsiteY24" fmla="*/ 99753 h 781396"/>
              <a:gd name="connsiteX25" fmla="*/ 3524597 w 5187142"/>
              <a:gd name="connsiteY25" fmla="*/ 116378 h 781396"/>
              <a:gd name="connsiteX26" fmla="*/ 3707477 w 5187142"/>
              <a:gd name="connsiteY26" fmla="*/ 166255 h 781396"/>
              <a:gd name="connsiteX27" fmla="*/ 4089862 w 5187142"/>
              <a:gd name="connsiteY27" fmla="*/ 166255 h 781396"/>
              <a:gd name="connsiteX28" fmla="*/ 4189615 w 5187142"/>
              <a:gd name="connsiteY28" fmla="*/ 199506 h 781396"/>
              <a:gd name="connsiteX29" fmla="*/ 4239491 w 5187142"/>
              <a:gd name="connsiteY29" fmla="*/ 216131 h 781396"/>
              <a:gd name="connsiteX30" fmla="*/ 4389120 w 5187142"/>
              <a:gd name="connsiteY30" fmla="*/ 232756 h 781396"/>
              <a:gd name="connsiteX31" fmla="*/ 4671753 w 5187142"/>
              <a:gd name="connsiteY31" fmla="*/ 266007 h 781396"/>
              <a:gd name="connsiteX32" fmla="*/ 4738255 w 5187142"/>
              <a:gd name="connsiteY32" fmla="*/ 282633 h 781396"/>
              <a:gd name="connsiteX33" fmla="*/ 4854633 w 5187142"/>
              <a:gd name="connsiteY33" fmla="*/ 299258 h 781396"/>
              <a:gd name="connsiteX34" fmla="*/ 4921135 w 5187142"/>
              <a:gd name="connsiteY34" fmla="*/ 315884 h 781396"/>
              <a:gd name="connsiteX35" fmla="*/ 5187142 w 5187142"/>
              <a:gd name="connsiteY35" fmla="*/ 315884 h 781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87142" h="781396">
                <a:moveTo>
                  <a:pt x="0" y="781396"/>
                </a:moveTo>
                <a:cubicBezTo>
                  <a:pt x="127462" y="703811"/>
                  <a:pt x="253135" y="623207"/>
                  <a:pt x="382386" y="548640"/>
                </a:cubicBezTo>
                <a:cubicBezTo>
                  <a:pt x="397566" y="539883"/>
                  <a:pt x="416587" y="539852"/>
                  <a:pt x="432262" y="532015"/>
                </a:cubicBezTo>
                <a:cubicBezTo>
                  <a:pt x="450134" y="523079"/>
                  <a:pt x="463880" y="506879"/>
                  <a:pt x="482139" y="498764"/>
                </a:cubicBezTo>
                <a:cubicBezTo>
                  <a:pt x="563522" y="462593"/>
                  <a:pt x="573995" y="471207"/>
                  <a:pt x="648393" y="448887"/>
                </a:cubicBezTo>
                <a:cubicBezTo>
                  <a:pt x="681964" y="438815"/>
                  <a:pt x="714895" y="426720"/>
                  <a:pt x="748146" y="415636"/>
                </a:cubicBezTo>
                <a:lnTo>
                  <a:pt x="798022" y="399011"/>
                </a:lnTo>
                <a:cubicBezTo>
                  <a:pt x="877061" y="346319"/>
                  <a:pt x="828945" y="372077"/>
                  <a:pt x="947651" y="332509"/>
                </a:cubicBezTo>
                <a:lnTo>
                  <a:pt x="997528" y="315884"/>
                </a:lnTo>
                <a:cubicBezTo>
                  <a:pt x="1014153" y="310342"/>
                  <a:pt x="1030403" y="303508"/>
                  <a:pt x="1047404" y="299258"/>
                </a:cubicBezTo>
                <a:cubicBezTo>
                  <a:pt x="1069571" y="293716"/>
                  <a:pt x="1092020" y="289199"/>
                  <a:pt x="1113906" y="282633"/>
                </a:cubicBezTo>
                <a:cubicBezTo>
                  <a:pt x="1147477" y="272562"/>
                  <a:pt x="1213659" y="249382"/>
                  <a:pt x="1213659" y="249382"/>
                </a:cubicBezTo>
                <a:cubicBezTo>
                  <a:pt x="1230284" y="238298"/>
                  <a:pt x="1245276" y="224246"/>
                  <a:pt x="1263535" y="216131"/>
                </a:cubicBezTo>
                <a:cubicBezTo>
                  <a:pt x="1263547" y="216126"/>
                  <a:pt x="1388220" y="174570"/>
                  <a:pt x="1413164" y="166255"/>
                </a:cubicBezTo>
                <a:lnTo>
                  <a:pt x="1562793" y="116378"/>
                </a:lnTo>
                <a:cubicBezTo>
                  <a:pt x="1579418" y="110836"/>
                  <a:pt x="1595321" y="102231"/>
                  <a:pt x="1612669" y="99753"/>
                </a:cubicBezTo>
                <a:cubicBezTo>
                  <a:pt x="1651462" y="94211"/>
                  <a:pt x="1690493" y="90137"/>
                  <a:pt x="1729048" y="83127"/>
                </a:cubicBezTo>
                <a:cubicBezTo>
                  <a:pt x="1751529" y="79040"/>
                  <a:pt x="1773068" y="70589"/>
                  <a:pt x="1795549" y="66502"/>
                </a:cubicBezTo>
                <a:cubicBezTo>
                  <a:pt x="1834104" y="59492"/>
                  <a:pt x="1873337" y="56686"/>
                  <a:pt x="1911928" y="49876"/>
                </a:cubicBezTo>
                <a:cubicBezTo>
                  <a:pt x="2067856" y="22359"/>
                  <a:pt x="2033098" y="31654"/>
                  <a:pt x="2128059" y="0"/>
                </a:cubicBezTo>
                <a:lnTo>
                  <a:pt x="2859579" y="16626"/>
                </a:lnTo>
                <a:cubicBezTo>
                  <a:pt x="2887813" y="17778"/>
                  <a:pt x="2914833" y="28606"/>
                  <a:pt x="2942706" y="33251"/>
                </a:cubicBezTo>
                <a:cubicBezTo>
                  <a:pt x="2981359" y="39693"/>
                  <a:pt x="3020137" y="45549"/>
                  <a:pt x="3059084" y="49876"/>
                </a:cubicBezTo>
                <a:cubicBezTo>
                  <a:pt x="3617245" y="111894"/>
                  <a:pt x="2939778" y="28730"/>
                  <a:pt x="3374968" y="83127"/>
                </a:cubicBezTo>
                <a:cubicBezTo>
                  <a:pt x="3397135" y="88669"/>
                  <a:pt x="3419164" y="94796"/>
                  <a:pt x="3441469" y="99753"/>
                </a:cubicBezTo>
                <a:cubicBezTo>
                  <a:pt x="3469054" y="105883"/>
                  <a:pt x="3497335" y="108943"/>
                  <a:pt x="3524597" y="116378"/>
                </a:cubicBezTo>
                <a:cubicBezTo>
                  <a:pt x="3756643" y="179663"/>
                  <a:pt x="3504934" y="125745"/>
                  <a:pt x="3707477" y="166255"/>
                </a:cubicBezTo>
                <a:cubicBezTo>
                  <a:pt x="3875101" y="154281"/>
                  <a:pt x="3937242" y="135731"/>
                  <a:pt x="4089862" y="166255"/>
                </a:cubicBezTo>
                <a:cubicBezTo>
                  <a:pt x="4124231" y="173129"/>
                  <a:pt x="4156364" y="188422"/>
                  <a:pt x="4189615" y="199506"/>
                </a:cubicBezTo>
                <a:cubicBezTo>
                  <a:pt x="4206240" y="205048"/>
                  <a:pt x="4222074" y="214196"/>
                  <a:pt x="4239491" y="216131"/>
                </a:cubicBezTo>
                <a:lnTo>
                  <a:pt x="4389120" y="232756"/>
                </a:lnTo>
                <a:cubicBezTo>
                  <a:pt x="4548968" y="272719"/>
                  <a:pt x="4359328" y="229251"/>
                  <a:pt x="4671753" y="266007"/>
                </a:cubicBezTo>
                <a:cubicBezTo>
                  <a:pt x="4694446" y="268677"/>
                  <a:pt x="4715774" y="278546"/>
                  <a:pt x="4738255" y="282633"/>
                </a:cubicBezTo>
                <a:cubicBezTo>
                  <a:pt x="4776809" y="289643"/>
                  <a:pt x="4816079" y="292248"/>
                  <a:pt x="4854633" y="299258"/>
                </a:cubicBezTo>
                <a:cubicBezTo>
                  <a:pt x="4877114" y="303345"/>
                  <a:pt x="4898314" y="314743"/>
                  <a:pt x="4921135" y="315884"/>
                </a:cubicBezTo>
                <a:cubicBezTo>
                  <a:pt x="5009693" y="320312"/>
                  <a:pt x="5098473" y="315884"/>
                  <a:pt x="5187142" y="315884"/>
                </a:cubicBezTo>
              </a:path>
            </a:pathLst>
          </a:custGeom>
          <a:noFill/>
          <a:ln w="76200">
            <a:solidFill>
              <a:srgbClr val="F3A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55" y="1123837"/>
            <a:ext cx="7238998" cy="46536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wage</a:t>
            </a:r>
            <a:r>
              <a:rPr lang="en-US" dirty="0"/>
              <a:t> vs.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year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509654" y="4081609"/>
            <a:ext cx="6400800" cy="152400"/>
          </a:xfrm>
          <a:prstGeom prst="line">
            <a:avLst/>
          </a:prstGeom>
          <a:ln w="76200">
            <a:solidFill>
              <a:srgbClr val="F3A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03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84" y="1123837"/>
            <a:ext cx="7238997" cy="4653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wage</a:t>
            </a:r>
            <a:r>
              <a:rPr lang="en-US" dirty="0"/>
              <a:t> vs.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9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men &amp; money in the mid-Atlantic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If we had to pick </a:t>
            </a:r>
            <a:r>
              <a:rPr lang="en-US" sz="2400" b="1" dirty="0"/>
              <a:t>just one</a:t>
            </a:r>
            <a:r>
              <a:rPr lang="en-US" sz="2400" dirty="0"/>
              <a:t>, we should                       probably use </a:t>
            </a:r>
            <a:r>
              <a:rPr lang="en-US" sz="2400" dirty="0">
                <a:solidFill>
                  <a:srgbClr val="3366FF"/>
                </a:solidFill>
                <a:latin typeface="Courier"/>
                <a:cs typeface="Courier"/>
              </a:rPr>
              <a:t>education</a:t>
            </a:r>
            <a:endParaRPr lang="is-IS" sz="2400" dirty="0">
              <a:solidFill>
                <a:srgbClr val="3366FF"/>
              </a:solidFill>
              <a:latin typeface="Courier"/>
              <a:cs typeface="Courier"/>
            </a:endParaRPr>
          </a:p>
          <a:p>
            <a:endParaRPr lang="is-IS" sz="2400" dirty="0"/>
          </a:p>
          <a:p>
            <a:endParaRPr lang="is-IS" sz="2400" dirty="0"/>
          </a:p>
          <a:p>
            <a:endParaRPr lang="is-IS" sz="2400" dirty="0"/>
          </a:p>
          <a:p>
            <a:endParaRPr lang="is-IS" sz="2400" dirty="0"/>
          </a:p>
          <a:p>
            <a:r>
              <a:rPr lang="is-IS" sz="2400" dirty="0"/>
              <a:t>In reality, the </a:t>
            </a:r>
            <a:r>
              <a:rPr lang="is-IS" sz="2400" b="1" dirty="0"/>
              <a:t>best predictor </a:t>
            </a:r>
            <a:r>
              <a:rPr lang="is-IS" sz="2400" dirty="0"/>
              <a:t>is     			      probably a </a:t>
            </a:r>
            <a:r>
              <a:rPr lang="is-IS" sz="2400" b="1" dirty="0"/>
              <a:t>combination</a:t>
            </a:r>
            <a:r>
              <a:rPr lang="is-IS" sz="2400" dirty="0"/>
              <a:t> of all three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109" y="4473817"/>
            <a:ext cx="2743200" cy="1763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09" y="4473817"/>
            <a:ext cx="2743200" cy="1763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08" y="4473817"/>
            <a:ext cx="2743200" cy="1763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268" y="1660943"/>
            <a:ext cx="2743200" cy="17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In this example, we used the value of </a:t>
            </a:r>
            <a:r>
              <a:rPr lang="en-US" sz="2400" b="1" dirty="0"/>
              <a:t>input variables </a:t>
            </a:r>
            <a:r>
              <a:rPr lang="en-US" sz="2400" dirty="0"/>
              <a:t>to predict the value of </a:t>
            </a:r>
            <a:r>
              <a:rPr lang="en-US" sz="2400" b="1" dirty="0"/>
              <a:t>output variables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sz="2400" dirty="0"/>
              <a:t>Another way to think about this: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00" y="2488692"/>
            <a:ext cx="3505200" cy="350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5155692"/>
            <a:ext cx="368300" cy="520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774692"/>
            <a:ext cx="368300" cy="5207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850892"/>
            <a:ext cx="368300" cy="5207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469892"/>
            <a:ext cx="368300" cy="520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45893"/>
            <a:ext cx="2819400" cy="25149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3326892"/>
            <a:ext cx="2995236" cy="201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564893"/>
            <a:ext cx="762000" cy="10774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469892"/>
            <a:ext cx="368300" cy="5207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57600" y="2717292"/>
            <a:ext cx="4648200" cy="31242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Goal</a:t>
            </a:r>
            <a:r>
              <a:rPr lang="en-US" sz="2800" dirty="0"/>
              <a:t>: explain some observable phenomenon </a:t>
            </a:r>
            <a:r>
              <a:rPr lang="en-US" sz="2800" i="1" dirty="0"/>
              <a:t>Y</a:t>
            </a:r>
            <a:r>
              <a:rPr lang="en-US" sz="2800" dirty="0"/>
              <a:t> as a function of some set of predictors </a:t>
            </a:r>
            <a:r>
              <a:rPr lang="en-US" sz="2800" i="1" dirty="0"/>
              <a:t>X</a:t>
            </a:r>
            <a:r>
              <a:rPr lang="en-US" sz="2800" dirty="0"/>
              <a:t>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4400" i="1" dirty="0"/>
              <a:t>Y = f(X) + ϵ</a:t>
            </a:r>
            <a:endParaRPr lang="en-US" sz="2800" dirty="0"/>
          </a:p>
          <a:p>
            <a:r>
              <a:rPr lang="en-US" sz="2800" b="1" dirty="0"/>
              <a:t>Problem</a:t>
            </a:r>
            <a:r>
              <a:rPr lang="en-US" sz="2800" dirty="0"/>
              <a:t>: we don’t know what the function actually looks like; we have to </a:t>
            </a:r>
            <a:r>
              <a:rPr lang="en-US" sz="2800" i="1" dirty="0"/>
              <a:t>estimate</a:t>
            </a:r>
            <a:r>
              <a:rPr lang="en-US" sz="2800" dirty="0"/>
              <a:t> it</a:t>
            </a:r>
          </a:p>
          <a:p>
            <a:r>
              <a:rPr lang="en-US" sz="2800" b="1" dirty="0"/>
              <a:t>Machine learning</a:t>
            </a:r>
            <a:r>
              <a:rPr lang="en-US" sz="2800" dirty="0"/>
              <a:t>: computational tools for estimating </a:t>
            </a:r>
            <a:r>
              <a:rPr lang="en-US" sz="2800" i="1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768343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37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sometimes have only </a:t>
            </a:r>
            <a:r>
              <a:rPr lang="en-US" sz="2800" b="1" dirty="0"/>
              <a:t>input variables</a:t>
            </a:r>
            <a:r>
              <a:rPr lang="en-US" sz="2800" dirty="0"/>
              <a:t>, but no clearly defined “response”</a:t>
            </a:r>
          </a:p>
          <a:p>
            <a:r>
              <a:rPr lang="en-US" sz="2800" dirty="0"/>
              <a:t>Can’t check (“supervise”) our analysis: </a:t>
            </a:r>
            <a:r>
              <a:rPr lang="en-US" sz="2800" b="1" dirty="0"/>
              <a:t>unsupervised</a:t>
            </a:r>
            <a:endParaRPr lang="en-US" sz="2800" dirty="0"/>
          </a:p>
          <a:p>
            <a:r>
              <a:rPr lang="en-US" sz="2800" dirty="0"/>
              <a:t>Can’t fit a regression model (why?)</a:t>
            </a:r>
          </a:p>
          <a:p>
            <a:r>
              <a:rPr lang="en-US" sz="2800" dirty="0"/>
              <a:t>What </a:t>
            </a:r>
            <a:r>
              <a:rPr lang="en-US" sz="2800" b="1" dirty="0"/>
              <a:t>can</a:t>
            </a:r>
            <a:r>
              <a:rPr lang="en-US" sz="2800" dirty="0"/>
              <a:t> we do?</a:t>
            </a:r>
          </a:p>
        </p:txBody>
      </p:sp>
    </p:spTree>
    <p:extLst>
      <p:ext uri="{BB962C8B-B14F-4D97-AF65-F5344CB8AC3E}">
        <p14:creationId xmlns:p14="http://schemas.microsoft.com/office/powerpoint/2010/main" val="733245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personalized marketing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971309" y="1513281"/>
            <a:ext cx="3411927" cy="4211739"/>
            <a:chOff x="1143000" y="3505200"/>
            <a:chExt cx="2583316" cy="292680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3505200"/>
              <a:ext cx="2209800" cy="2209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6199"/>
            <a:stretch/>
          </p:blipFill>
          <p:spPr>
            <a:xfrm>
              <a:off x="1143000" y="5638800"/>
              <a:ext cx="2583316" cy="793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346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personalized marketing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199"/>
          <a:stretch/>
        </p:blipFill>
        <p:spPr>
          <a:xfrm>
            <a:off x="5763491" y="4583583"/>
            <a:ext cx="3411927" cy="1141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11" y="1598624"/>
            <a:ext cx="4632960" cy="28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39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personalized marketing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72" t="3448" r="1693"/>
          <a:stretch/>
        </p:blipFill>
        <p:spPr>
          <a:xfrm>
            <a:off x="3851564" y="1123837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2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Challenge</a:t>
            </a:r>
            <a:r>
              <a:rPr lang="en-US" sz="2800" dirty="0"/>
              <a:t>: identify whether the data separates into (relatively) distinct groups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kind of problem is called </a:t>
            </a:r>
            <a:r>
              <a:rPr lang="en-US" sz="2800" b="1" dirty="0"/>
              <a:t>cluster analysis </a:t>
            </a:r>
            <a:r>
              <a:rPr lang="en-US" sz="2800" dirty="0"/>
              <a:t>(Ch. 10)</a:t>
            </a:r>
          </a:p>
        </p:txBody>
      </p:sp>
      <p:pic>
        <p:nvPicPr>
          <p:cNvPr id="4" name="Picture 3" descr="2.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" t="4573" r="346" b="10965"/>
          <a:stretch/>
        </p:blipFill>
        <p:spPr>
          <a:xfrm>
            <a:off x="4752110" y="1607128"/>
            <a:ext cx="5786967" cy="33231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3600" y="3733800"/>
            <a:ext cx="304800" cy="381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8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refresher: what is “data”?</a:t>
            </a:r>
          </a:p>
        </p:txBody>
      </p:sp>
      <p:pic>
        <p:nvPicPr>
          <p:cNvPr id="4" name="Content Placeholder 3" descr="Screen Shot 2015-09-14 at 2.02.42 PM.p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26" b="-9826"/>
          <a:stretch>
            <a:fillRect/>
          </a:stretch>
        </p:blipFill>
        <p:spPr>
          <a:xfrm>
            <a:off x="3602182" y="1123837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51475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a definition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 dataset has some set of </a:t>
            </a:r>
            <a:r>
              <a:rPr lang="en-US" sz="2800" i="1" dirty="0"/>
              <a:t>variables</a:t>
            </a:r>
            <a:r>
              <a:rPr lang="en-US" sz="2800" dirty="0"/>
              <a:t> available for making predictions. For example: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095" r="4741"/>
          <a:stretch/>
        </p:blipFill>
        <p:spPr>
          <a:xfrm>
            <a:off x="4803822" y="2332306"/>
            <a:ext cx="5334000" cy="2925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6202" y="5465224"/>
            <a:ext cx="1799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Tuition rates,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7778" y="5465224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enrollment numbers,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2308" y="5846224"/>
            <a:ext cx="284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public vs. private, etc.</a:t>
            </a:r>
          </a:p>
        </p:txBody>
      </p:sp>
    </p:spTree>
    <p:extLst>
      <p:ext uri="{BB962C8B-B14F-4D97-AF65-F5344CB8AC3E}">
        <p14:creationId xmlns:p14="http://schemas.microsoft.com/office/powerpoint/2010/main" val="136824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a definition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Each variable may be either </a:t>
            </a:r>
            <a:r>
              <a:rPr lang="en-US" sz="2800" i="1" dirty="0"/>
              <a:t>independent</a:t>
            </a:r>
            <a:r>
              <a:rPr lang="en-US" sz="2800" dirty="0"/>
              <a:t> or </a:t>
            </a:r>
            <a:r>
              <a:rPr lang="en-US" sz="2800" i="1" dirty="0"/>
              <a:t>dependent</a:t>
            </a:r>
            <a:r>
              <a:rPr lang="en-US" sz="2800" dirty="0"/>
              <a:t>:</a:t>
            </a:r>
          </a:p>
          <a:p>
            <a:pPr marL="857250" lvl="1" indent="-457200">
              <a:buFont typeface="Lucida Grande"/>
              <a:buChar char="-"/>
            </a:pP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</a:rPr>
              <a:t>independent variable (iv)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is not controlled or affected by another variable (e.g., time in a time-series dataset)</a:t>
            </a:r>
          </a:p>
          <a:p>
            <a:pPr marL="857250" lvl="1" indent="-457200">
              <a:buFont typeface="Lucida Grande"/>
              <a:buChar char="-"/>
            </a:pP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400" i="1" dirty="0">
                <a:solidFill>
                  <a:schemeClr val="bg1">
                    <a:lumMod val="75000"/>
                  </a:schemeClr>
                </a:solidFill>
              </a:rPr>
              <a:t>dependent variable (dv)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is affected by a variation in one or more associated independent variables (e.g., temperature in a region)</a:t>
            </a:r>
          </a:p>
        </p:txBody>
      </p:sp>
    </p:spTree>
    <p:extLst>
      <p:ext uri="{BB962C8B-B14F-4D97-AF65-F5344CB8AC3E}">
        <p14:creationId xmlns:p14="http://schemas.microsoft.com/office/powerpoint/2010/main" val="8626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864108"/>
            <a:ext cx="7685423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A dataset also contains a set of </a:t>
            </a:r>
            <a:r>
              <a:rPr lang="en-US" sz="2800" b="1" dirty="0"/>
              <a:t>observations </a:t>
            </a:r>
            <a:r>
              <a:rPr lang="en-US" sz="2800" dirty="0"/>
              <a:t>(also called </a:t>
            </a:r>
            <a:r>
              <a:rPr lang="en-US" sz="2800" i="1" dirty="0"/>
              <a:t>records)</a:t>
            </a:r>
            <a:r>
              <a:rPr lang="en-US" sz="2800" dirty="0"/>
              <a:t> over these variables. For example:</a:t>
            </a:r>
          </a:p>
          <a:p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957714" y="5532227"/>
            <a:ext cx="2354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tuition </a:t>
            </a:r>
            <a:r>
              <a:rPr lang="en-US" sz="2400" dirty="0">
                <a:solidFill>
                  <a:srgbClr val="003470"/>
                </a:solidFill>
              </a:rPr>
              <a:t>= $26,978</a:t>
            </a:r>
            <a:r>
              <a:rPr lang="en-US" sz="2400" i="1" dirty="0">
                <a:solidFill>
                  <a:srgbClr val="003470"/>
                </a:solidFill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4626" y="5532227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enrollment = </a:t>
            </a:r>
            <a:r>
              <a:rPr lang="is-IS" sz="2400" dirty="0">
                <a:solidFill>
                  <a:srgbClr val="003470"/>
                </a:solidFill>
              </a:rPr>
              <a:t>4,239</a:t>
            </a:r>
            <a:r>
              <a:rPr lang="en-US" sz="2400" i="1" dirty="0">
                <a:solidFill>
                  <a:srgbClr val="003470"/>
                </a:solidFill>
              </a:rPr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9418" y="5913227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public, etc.</a:t>
            </a:r>
          </a:p>
        </p:txBody>
      </p:sp>
      <p:pic>
        <p:nvPicPr>
          <p:cNvPr id="1026" name="Picture 2" descr="Westfield State University awarded $115,000 state grant to continue  Massachusetts Inclusive Concurrent Enrollment Initiative | Update">
            <a:extLst>
              <a:ext uri="{FF2B5EF4-FFF2-40B4-BE49-F238E27FC236}">
                <a16:creationId xmlns:a16="http://schemas.microsoft.com/office/drawing/2014/main" id="{D52BA57C-F780-5879-AF44-2C7CB278F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43" y="1931382"/>
            <a:ext cx="5169770" cy="345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6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7462"/>
          <a:stretch/>
        </p:blipFill>
        <p:spPr>
          <a:xfrm>
            <a:off x="4042282" y="2088570"/>
            <a:ext cx="3893527" cy="2140697"/>
          </a:xfrm>
          <a:prstGeom prst="rect">
            <a:avLst/>
          </a:prstGeom>
          <a:ln w="9525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a 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9309" y="2462644"/>
            <a:ext cx="233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tuition </a:t>
            </a:r>
            <a:r>
              <a:rPr lang="en-US" sz="2400" dirty="0">
                <a:solidFill>
                  <a:srgbClr val="003470"/>
                </a:solidFill>
              </a:rPr>
              <a:t>= $</a:t>
            </a:r>
            <a:r>
              <a:rPr lang="cs-CZ" sz="2400" dirty="0">
                <a:solidFill>
                  <a:srgbClr val="003470"/>
                </a:solidFill>
              </a:rPr>
              <a:t>32,434</a:t>
            </a:r>
            <a:r>
              <a:rPr lang="en-US" sz="2400" i="1" dirty="0">
                <a:solidFill>
                  <a:srgbClr val="003470"/>
                </a:solidFill>
              </a:rPr>
              <a:t>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95764" y="2924309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enrollment = </a:t>
            </a:r>
            <a:r>
              <a:rPr lang="is-IS" sz="2400" dirty="0">
                <a:solidFill>
                  <a:srgbClr val="003470"/>
                </a:solidFill>
              </a:rPr>
              <a:t>28,635</a:t>
            </a:r>
            <a:r>
              <a:rPr lang="en-US" sz="2400" i="1" dirty="0">
                <a:solidFill>
                  <a:srgbClr val="003470"/>
                </a:solidFill>
              </a:rPr>
              <a:t>,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73075" y="3351441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public,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127" y="3123998"/>
            <a:ext cx="1001365" cy="1061573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3260C7-EA8D-9262-5F87-6EF00CD74284}"/>
              </a:ext>
            </a:extLst>
          </p:cNvPr>
          <p:cNvSpPr txBox="1"/>
          <p:nvPr/>
        </p:nvSpPr>
        <p:spPr>
          <a:xfrm>
            <a:off x="4510254" y="4738128"/>
            <a:ext cx="2331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tuition </a:t>
            </a:r>
            <a:r>
              <a:rPr lang="en-US" sz="2400" dirty="0">
                <a:solidFill>
                  <a:srgbClr val="003470"/>
                </a:solidFill>
              </a:rPr>
              <a:t>= $78,438</a:t>
            </a:r>
            <a:r>
              <a:rPr lang="en-US" sz="2400" i="1" dirty="0">
                <a:solidFill>
                  <a:srgbClr val="003470"/>
                </a:solidFill>
              </a:rPr>
              <a:t>,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0642F-E367-0002-B31B-12710664B1E4}"/>
              </a:ext>
            </a:extLst>
          </p:cNvPr>
          <p:cNvSpPr txBox="1"/>
          <p:nvPr/>
        </p:nvSpPr>
        <p:spPr>
          <a:xfrm>
            <a:off x="4143503" y="5230595"/>
            <a:ext cx="3064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enrollment = </a:t>
            </a:r>
            <a:r>
              <a:rPr lang="is-IS" sz="2400" dirty="0">
                <a:solidFill>
                  <a:srgbClr val="003470"/>
                </a:solidFill>
              </a:rPr>
              <a:t>2</a:t>
            </a:r>
            <a:r>
              <a:rPr lang="en-US" sz="2400" i="1" dirty="0">
                <a:solidFill>
                  <a:srgbClr val="003470"/>
                </a:solidFill>
              </a:rPr>
              <a:t>,600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402BB9-4D61-D246-1BEA-163E202DA7FB}"/>
              </a:ext>
            </a:extLst>
          </p:cNvPr>
          <p:cNvSpPr txBox="1"/>
          <p:nvPr/>
        </p:nvSpPr>
        <p:spPr>
          <a:xfrm>
            <a:off x="4919100" y="5669327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3470"/>
                </a:solidFill>
              </a:rPr>
              <a:t>private, etc.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6B8C7F-7AA6-FA2F-1240-1A515F26A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711" y="4340523"/>
            <a:ext cx="4252093" cy="239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mith Logos - Posters">
            <a:extLst>
              <a:ext uri="{FF2B5EF4-FFF2-40B4-BE49-F238E27FC236}">
                <a16:creationId xmlns:a16="http://schemas.microsoft.com/office/drawing/2014/main" id="{2595B20A-934E-30DF-E4E8-4DEEFB22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001" y="5540293"/>
            <a:ext cx="1218073" cy="121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D0097D3-65CB-3F6E-D9A2-FE42E6241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685423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A dataset also contains a set of </a:t>
            </a:r>
            <a:r>
              <a:rPr lang="en-US" sz="2800" b="1" dirty="0"/>
              <a:t>observations </a:t>
            </a:r>
            <a:r>
              <a:rPr lang="en-US" sz="2800" dirty="0"/>
              <a:t>(also called </a:t>
            </a:r>
            <a:r>
              <a:rPr lang="en-US" sz="2800" i="1" dirty="0"/>
              <a:t>records)</a:t>
            </a:r>
            <a:r>
              <a:rPr lang="en-US" sz="2800" dirty="0"/>
              <a:t> over these variables. For example: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967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  <p:pic>
        <p:nvPicPr>
          <p:cNvPr id="6" name="Graphic 5" descr="Computer outline">
            <a:extLst>
              <a:ext uri="{FF2B5EF4-FFF2-40B4-BE49-F238E27FC236}">
                <a16:creationId xmlns:a16="http://schemas.microsoft.com/office/drawing/2014/main" id="{19ED5668-2A51-3705-E494-1F9EDC7DB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8028" y="2744866"/>
            <a:ext cx="1528359" cy="1528359"/>
          </a:xfrm>
          <a:prstGeom prst="rect">
            <a:avLst/>
          </a:prstGeom>
        </p:spPr>
      </p:pic>
      <p:pic>
        <p:nvPicPr>
          <p:cNvPr id="8" name="Graphic 7" descr="Diploma roll outline">
            <a:extLst>
              <a:ext uri="{FF2B5EF4-FFF2-40B4-BE49-F238E27FC236}">
                <a16:creationId xmlns:a16="http://schemas.microsoft.com/office/drawing/2014/main" id="{E674053C-30DF-5BCD-240B-E0DCA5D7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42116">
            <a:off x="9694853" y="3284573"/>
            <a:ext cx="1967141" cy="1967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D14AA-591B-F28C-8215-7450A2F88E59}"/>
              </a:ext>
            </a:extLst>
          </p:cNvPr>
          <p:cNvSpPr txBox="1"/>
          <p:nvPr/>
        </p:nvSpPr>
        <p:spPr>
          <a:xfrm rot="18974100">
            <a:off x="10334367" y="3866460"/>
            <a:ext cx="4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Dr.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C4D15C3F-ADC6-EA65-1011-17F251788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26020" y="4988630"/>
            <a:ext cx="914400" cy="914400"/>
          </a:xfrm>
          <a:prstGeom prst="rect">
            <a:avLst/>
          </a:prstGeom>
        </p:spPr>
      </p:pic>
      <p:pic>
        <p:nvPicPr>
          <p:cNvPr id="15" name="Graphic 14" descr="Scatterplot outline">
            <a:extLst>
              <a:ext uri="{FF2B5EF4-FFF2-40B4-BE49-F238E27FC236}">
                <a16:creationId xmlns:a16="http://schemas.microsoft.com/office/drawing/2014/main" id="{52EF2DA9-FE0A-3D65-91F6-152AA6793D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3008" y="4988630"/>
            <a:ext cx="914400" cy="914400"/>
          </a:xfrm>
          <a:prstGeom prst="rect">
            <a:avLst/>
          </a:prstGeom>
        </p:spPr>
      </p:pic>
      <p:pic>
        <p:nvPicPr>
          <p:cNvPr id="19" name="Graphic 18" descr="Bar chart outline">
            <a:extLst>
              <a:ext uri="{FF2B5EF4-FFF2-40B4-BE49-F238E27FC236}">
                <a16:creationId xmlns:a16="http://schemas.microsoft.com/office/drawing/2014/main" id="{4C310D26-A60B-2D5E-7BBC-EC5802DE00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7465" y="49886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16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way to think about this: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987227"/>
              </p:ext>
            </p:extLst>
          </p:nvPr>
        </p:nvGraphicFramePr>
        <p:xfrm>
          <a:off x="4156364" y="1300340"/>
          <a:ext cx="7162800" cy="431292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Enrollment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vs. 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Smith </a:t>
                      </a:r>
                    </a:p>
                    <a:p>
                      <a:pPr algn="ctr"/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</a:t>
                      </a:r>
                      <a:r>
                        <a:rPr lang="is-IS" dirty="0"/>
                        <a:t>46,288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2,563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UMass Amherst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dirty="0"/>
                        <a:t>$16,115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/>
                        <a:t>28,635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Hampshire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$48,065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is-IS" dirty="0"/>
                        <a:t>Mount Holyoke</a:t>
                      </a:r>
                      <a:r>
                        <a:rPr lang="is-IS" baseline="0" dirty="0"/>
                        <a:t> College</a:t>
                      </a:r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$43,886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2,189</a:t>
                      </a:r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Amherst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</a:t>
                      </a:r>
                      <a:r>
                        <a:rPr lang="is-IS" dirty="0"/>
                        <a:t>50,562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dirty="0"/>
                        <a:t>1,792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⋮</a:t>
                      </a:r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003964" y="1940420"/>
            <a:ext cx="7543800" cy="38862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442364" y="861428"/>
            <a:ext cx="4343400" cy="362712"/>
            <a:chOff x="3352800" y="1161288"/>
            <a:chExt cx="4343400" cy="362712"/>
          </a:xfrm>
        </p:grpSpPr>
        <p:sp>
          <p:nvSpPr>
            <p:cNvPr id="11" name="Right Bracket 10"/>
            <p:cNvSpPr/>
            <p:nvPr/>
          </p:nvSpPr>
          <p:spPr>
            <a:xfrm rot="16200000">
              <a:off x="5448300" y="-723900"/>
              <a:ext cx="152400" cy="4343400"/>
            </a:xfrm>
            <a:prstGeom prst="rightBracket">
              <a:avLst/>
            </a:prstGeom>
            <a:ln w="28575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</a:rPr>
                <a:t>VARIABLES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2137064" y="3472039"/>
            <a:ext cx="3429000" cy="609600"/>
            <a:chOff x="3962401" y="1237488"/>
            <a:chExt cx="3429000" cy="304800"/>
          </a:xfrm>
        </p:grpSpPr>
        <p:sp>
          <p:nvSpPr>
            <p:cNvPr id="15" name="Right Bracket 14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</a:rPr>
                <a:t>OBSERVATIONS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01237"/>
              </p:ext>
            </p:extLst>
          </p:nvPr>
        </p:nvGraphicFramePr>
        <p:xfrm>
          <a:off x="4156364" y="130034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219189"/>
              </p:ext>
            </p:extLst>
          </p:nvPr>
        </p:nvGraphicFramePr>
        <p:xfrm>
          <a:off x="4156364" y="1300340"/>
          <a:ext cx="7162800" cy="4424680"/>
        </p:xfrm>
        <a:graphic>
          <a:graphicData uri="http://schemas.openxmlformats.org/drawingml/2006/table">
            <a:tbl>
              <a:tblPr firstRow="1" bandRow="1" bandCol="1">
                <a:tableStyleId>{5A111915-BE36-4E01-A7E5-04B1672EAD32}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</a:lnL>
                    <a:lnT w="9525" cap="flat" cmpd="sng" algn="ctr">
                      <a:noFill/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33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think about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7490" y="1101436"/>
            <a:ext cx="86868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class </a:t>
            </a:r>
            <a:r>
              <a:rPr lang="en-US" dirty="0" err="1">
                <a:latin typeface="Courier"/>
                <a:cs typeface="Courier"/>
              </a:rPr>
              <a:t>school_obs</a:t>
            </a:r>
            <a:r>
              <a:rPr lang="en-US" dirty="0">
                <a:latin typeface="Courier"/>
                <a:cs typeface="Courier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def</a:t>
            </a:r>
            <a:r>
              <a:rPr lang="en-US" dirty="0">
                <a:latin typeface="Courier"/>
                <a:cs typeface="Courier"/>
              </a:rPr>
              <a:t> __</a:t>
            </a:r>
            <a:r>
              <a:rPr lang="en-US" dirty="0" err="1">
                <a:latin typeface="Courier"/>
                <a:cs typeface="Courier"/>
              </a:rPr>
              <a:t>init</a:t>
            </a:r>
            <a:r>
              <a:rPr lang="en-US" dirty="0">
                <a:latin typeface="Courier"/>
                <a:cs typeface="Courier"/>
              </a:rPr>
              <a:t>__(tuition, enrollment, 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              </a:t>
            </a:r>
            <a:r>
              <a:rPr lang="en-US" dirty="0" err="1">
                <a:latin typeface="Courier"/>
                <a:cs typeface="Courier"/>
              </a:rPr>
              <a:t>pub_or_priv</a:t>
            </a:r>
            <a:r>
              <a:rPr lang="en-US" dirty="0">
                <a:latin typeface="Courier"/>
                <a:cs typeface="Courier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self.tuition</a:t>
            </a:r>
            <a:r>
              <a:rPr lang="en-US" dirty="0">
                <a:latin typeface="Courier"/>
                <a:cs typeface="Courier"/>
              </a:rPr>
              <a:t> = tuition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self.enrollment</a:t>
            </a:r>
            <a:r>
              <a:rPr lang="en-US" dirty="0">
                <a:latin typeface="Courier"/>
                <a:cs typeface="Courier"/>
              </a:rPr>
              <a:t> = enrollment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self.pub_or_priv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pub_or_priv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smith = </a:t>
            </a:r>
            <a:r>
              <a:rPr lang="en-US" dirty="0" err="1">
                <a:latin typeface="Courier"/>
                <a:cs typeface="Courier"/>
              </a:rPr>
              <a:t>school_obs</a:t>
            </a:r>
            <a:r>
              <a:rPr lang="en-US" dirty="0">
                <a:latin typeface="Courier"/>
                <a:cs typeface="Courier"/>
              </a:rPr>
              <a:t>(46288, 2563, “private”)</a:t>
            </a: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umass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school_obs</a:t>
            </a:r>
            <a:r>
              <a:rPr lang="en-US" dirty="0">
                <a:latin typeface="Courier"/>
                <a:cs typeface="Courier"/>
              </a:rPr>
              <a:t>(16115, 28635, “public”)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 rot="5400000">
            <a:off x="9925534" y="2215480"/>
            <a:ext cx="2743200" cy="362712"/>
            <a:chOff x="4495800" y="1161288"/>
            <a:chExt cx="2743200" cy="362712"/>
          </a:xfrm>
        </p:grpSpPr>
        <p:sp>
          <p:nvSpPr>
            <p:cNvPr id="5" name="Right Bracket 4"/>
            <p:cNvSpPr/>
            <p:nvPr/>
          </p:nvSpPr>
          <p:spPr>
            <a:xfrm rot="16200000">
              <a:off x="5791200" y="76200"/>
              <a:ext cx="152400" cy="2743200"/>
            </a:xfrm>
            <a:prstGeom prst="rightBracket">
              <a:avLst/>
            </a:prstGeom>
            <a:ln w="28575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29200" y="1161288"/>
              <a:ext cx="1524000" cy="362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</a:rPr>
                <a:t>VARIABLES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34690" y="3997036"/>
            <a:ext cx="6934200" cy="609600"/>
            <a:chOff x="3962401" y="1237488"/>
            <a:chExt cx="3429000" cy="304800"/>
          </a:xfrm>
        </p:grpSpPr>
        <p:sp>
          <p:nvSpPr>
            <p:cNvPr id="8" name="Right Bracket 7"/>
            <p:cNvSpPr/>
            <p:nvPr/>
          </p:nvSpPr>
          <p:spPr>
            <a:xfrm rot="16200000">
              <a:off x="5654041" y="-271273"/>
              <a:ext cx="45719" cy="3429000"/>
            </a:xfrm>
            <a:prstGeom prst="rightBracket">
              <a:avLst/>
            </a:prstGeom>
            <a:ln w="28575" cmpd="sng">
              <a:solidFill>
                <a:srgbClr val="0034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68203" y="1237488"/>
              <a:ext cx="1055077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</a:rPr>
                <a:t>OBSERVATIONS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3477490" y="4682836"/>
            <a:ext cx="8153400" cy="1295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77490" y="872836"/>
            <a:ext cx="8153400" cy="304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1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665" y="1153021"/>
            <a:ext cx="4114800" cy="4525963"/>
          </a:xfrm>
        </p:spPr>
        <p:txBody>
          <a:bodyPr/>
          <a:lstStyle/>
          <a:p>
            <a:r>
              <a:rPr lang="en-US" sz="2400" dirty="0"/>
              <a:t>Nominal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Ordinal</a:t>
            </a:r>
            <a:endParaRPr lang="en-US" sz="2400" dirty="0"/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Scale / Quantitative</a:t>
            </a:r>
          </a:p>
          <a:p>
            <a:pPr marL="742950" lvl="1" indent="-342900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Ratio</a:t>
            </a:r>
          </a:p>
          <a:p>
            <a:pPr marL="742950" lvl="1" indent="-342900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Interval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84666" y="1147158"/>
            <a:ext cx="4554415" cy="4577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>
                <a:solidFill>
                  <a:srgbClr val="003470"/>
                </a:solidFill>
              </a:rPr>
              <a:t>An </a:t>
            </a:r>
            <a:r>
              <a:rPr lang="en-US" sz="2800" b="1" dirty="0">
                <a:solidFill>
                  <a:srgbClr val="003470"/>
                </a:solidFill>
              </a:rPr>
              <a:t>unordered</a:t>
            </a:r>
            <a:r>
              <a:rPr lang="en-US" sz="2800" dirty="0">
                <a:solidFill>
                  <a:srgbClr val="003470"/>
                </a:solidFill>
              </a:rPr>
              <a:t> set	{</a:t>
            </a:r>
            <a:r>
              <a:rPr lang="is-IS" sz="2800" dirty="0">
                <a:solidFill>
                  <a:srgbClr val="003470"/>
                </a:solidFill>
              </a:rPr>
              <a:t>…}</a:t>
            </a:r>
            <a:endParaRPr lang="en-US" sz="280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of non-numeric values </a:t>
            </a:r>
          </a:p>
          <a:p>
            <a:pPr marL="0" indent="0"/>
            <a:endParaRPr lang="en-US" sz="105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For example:</a:t>
            </a:r>
          </a:p>
          <a:p>
            <a:pPr marL="0" indent="0"/>
            <a:endParaRPr lang="en-US" sz="1050" dirty="0">
              <a:solidFill>
                <a:srgbClr val="003470"/>
              </a:solidFill>
            </a:endParaRPr>
          </a:p>
          <a:p>
            <a:pPr marL="288925" indent="-288925">
              <a:buFont typeface="Arial"/>
              <a:buChar char="•"/>
            </a:pPr>
            <a:r>
              <a:rPr lang="en-US" sz="2800" dirty="0">
                <a:solidFill>
                  <a:srgbClr val="003470"/>
                </a:solidFill>
              </a:rPr>
              <a:t>Categorical (finite) data</a:t>
            </a:r>
          </a:p>
          <a:p>
            <a:pPr marL="400050" lvl="1" indent="0"/>
            <a:r>
              <a:rPr lang="en-US" sz="2400" dirty="0">
                <a:solidFill>
                  <a:srgbClr val="003470"/>
                </a:solidFill>
              </a:rPr>
              <a:t>{apple, orange, pear}</a:t>
            </a:r>
          </a:p>
          <a:p>
            <a:pPr marL="400050" lvl="1" indent="0"/>
            <a:r>
              <a:rPr lang="en-US" sz="2400" dirty="0">
                <a:solidFill>
                  <a:srgbClr val="003470"/>
                </a:solidFill>
              </a:rPr>
              <a:t>{red, green, blue}</a:t>
            </a:r>
          </a:p>
          <a:p>
            <a:pPr marL="400050" lvl="1" indent="0"/>
            <a:endParaRPr lang="en-US" sz="1050" dirty="0">
              <a:solidFill>
                <a:srgbClr val="003470"/>
              </a:solidFill>
            </a:endParaRPr>
          </a:p>
          <a:p>
            <a:pPr marL="288925" indent="-288925">
              <a:buFont typeface="Arial" pitchFamily="34" charset="0"/>
              <a:buChar char="•"/>
            </a:pPr>
            <a:r>
              <a:rPr lang="en-US" sz="2800" dirty="0">
                <a:solidFill>
                  <a:srgbClr val="003470"/>
                </a:solidFill>
              </a:rPr>
              <a:t>Arbitrary (infinite) data</a:t>
            </a:r>
          </a:p>
          <a:p>
            <a:pPr marL="400050" lvl="1" indent="0"/>
            <a:r>
              <a:rPr lang="en-US" sz="2400" dirty="0">
                <a:solidFill>
                  <a:srgbClr val="003470"/>
                </a:solidFill>
              </a:rPr>
              <a:t>{“12 Main St. Boston MA”, “45 Wall St. New York NY”, …}</a:t>
            </a:r>
          </a:p>
          <a:p>
            <a:pPr marL="400050" lvl="1" indent="0"/>
            <a:r>
              <a:rPr lang="en-US" sz="2400" dirty="0">
                <a:solidFill>
                  <a:srgbClr val="003470"/>
                </a:solidFill>
              </a:rPr>
              <a:t>{“John Smith”, “Jane Doe”, …}</a:t>
            </a:r>
          </a:p>
        </p:txBody>
      </p:sp>
    </p:spTree>
    <p:extLst>
      <p:ext uri="{BB962C8B-B14F-4D97-AF65-F5344CB8AC3E}">
        <p14:creationId xmlns:p14="http://schemas.microsoft.com/office/powerpoint/2010/main" val="268580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7426933" y="1123837"/>
            <a:ext cx="4553712" cy="4577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>
                <a:solidFill>
                  <a:srgbClr val="003470"/>
                </a:solidFill>
              </a:rPr>
              <a:t>An </a:t>
            </a:r>
            <a:r>
              <a:rPr lang="en-US" sz="2800" b="1" dirty="0">
                <a:solidFill>
                  <a:srgbClr val="003470"/>
                </a:solidFill>
              </a:rPr>
              <a:t>ordered set</a:t>
            </a:r>
            <a:r>
              <a:rPr lang="en-US" sz="2800" dirty="0">
                <a:solidFill>
                  <a:srgbClr val="003470"/>
                </a:solidFill>
              </a:rPr>
              <a:t>  &lt;</a:t>
            </a:r>
            <a:r>
              <a:rPr lang="is-IS" sz="2800" dirty="0">
                <a:solidFill>
                  <a:srgbClr val="003470"/>
                </a:solidFill>
              </a:rPr>
              <a:t>…&gt;</a:t>
            </a:r>
            <a:endParaRPr lang="en-US" sz="280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(also known as a tuple)</a:t>
            </a:r>
          </a:p>
          <a:p>
            <a:pPr marL="0" indent="0"/>
            <a:endParaRPr lang="en-US" sz="105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For example:</a:t>
            </a:r>
          </a:p>
          <a:p>
            <a:pPr marL="0" indent="0"/>
            <a:endParaRPr lang="en-US" sz="1050" dirty="0">
              <a:solidFill>
                <a:srgbClr val="003470"/>
              </a:solidFill>
            </a:endParaRP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rgbClr val="003470"/>
                </a:solidFill>
              </a:rPr>
              <a:t>Numeric: &lt;2, 4, 6, 8&gt;</a:t>
            </a: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rgbClr val="003470"/>
                </a:solidFill>
              </a:rPr>
              <a:t>Binary:    &lt;0, 1&gt;</a:t>
            </a: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rgbClr val="003470"/>
                </a:solidFill>
              </a:rPr>
              <a:t>Non-numeric: </a:t>
            </a:r>
          </a:p>
          <a:p>
            <a:pPr marL="0" indent="0" algn="ctr"/>
            <a:r>
              <a:rPr lang="en-US" sz="2800" dirty="0">
                <a:solidFill>
                  <a:srgbClr val="003470"/>
                </a:solidFill>
              </a:rPr>
              <a:t>&lt;G, PG, PG-13, R&gt;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932" y="1132982"/>
            <a:ext cx="4114800" cy="4525963"/>
          </a:xfrm>
        </p:spPr>
        <p:txBody>
          <a:bodyPr/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Nominal</a:t>
            </a:r>
          </a:p>
          <a:p>
            <a:r>
              <a:rPr lang="en-US" sz="2400" dirty="0"/>
              <a:t>Ordinal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Scale / Quantitative</a:t>
            </a:r>
          </a:p>
          <a:p>
            <a:pPr marL="742950" lvl="1" indent="-342900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Ratio</a:t>
            </a:r>
          </a:p>
          <a:p>
            <a:pPr marL="742950" lvl="1" indent="-342900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Interval</a:t>
            </a:r>
          </a:p>
        </p:txBody>
      </p:sp>
    </p:spTree>
    <p:extLst>
      <p:ext uri="{BB962C8B-B14F-4D97-AF65-F5344CB8AC3E}">
        <p14:creationId xmlns:p14="http://schemas.microsoft.com/office/powerpoint/2010/main" val="17887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0881" y="1129699"/>
            <a:ext cx="41148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Nominal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Ordinal</a:t>
            </a:r>
          </a:p>
          <a:p>
            <a:r>
              <a:rPr lang="en-US" sz="2400" dirty="0"/>
              <a:t>Scale / Quantitative</a:t>
            </a:r>
          </a:p>
          <a:p>
            <a:pPr marL="742950" lvl="1" indent="-342900"/>
            <a:r>
              <a:rPr lang="en-US" sz="2000" dirty="0"/>
              <a:t>Ratio</a:t>
            </a:r>
          </a:p>
          <a:p>
            <a:pPr marL="742950" lvl="1" indent="-342900"/>
            <a:r>
              <a:rPr lang="en-US" sz="2000" dirty="0"/>
              <a:t>Interval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85709" y="748145"/>
            <a:ext cx="5053372" cy="4901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>
                <a:solidFill>
                  <a:srgbClr val="003470"/>
                </a:solidFill>
              </a:rPr>
              <a:t>A </a:t>
            </a:r>
            <a:r>
              <a:rPr lang="en-US" sz="2800" b="1" dirty="0">
                <a:solidFill>
                  <a:srgbClr val="003470"/>
                </a:solidFill>
              </a:rPr>
              <a:t>numeric range</a:t>
            </a:r>
            <a:r>
              <a:rPr lang="en-US" sz="2800" dirty="0">
                <a:solidFill>
                  <a:srgbClr val="003470"/>
                </a:solidFill>
              </a:rPr>
              <a:t>		[</a:t>
            </a:r>
            <a:r>
              <a:rPr lang="is-IS" sz="2800" dirty="0">
                <a:solidFill>
                  <a:srgbClr val="003470"/>
                </a:solidFill>
              </a:rPr>
              <a:t>…]</a:t>
            </a:r>
            <a:endParaRPr lang="en-US" sz="2800" dirty="0">
              <a:solidFill>
                <a:srgbClr val="003470"/>
              </a:solidFill>
            </a:endParaRPr>
          </a:p>
          <a:p>
            <a:pPr marL="0" indent="0"/>
            <a:endParaRPr lang="en-US" sz="105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Ratios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rgbClr val="003470"/>
                </a:solidFill>
              </a:rPr>
              <a:t>Distance from “absolute zero”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rgbClr val="003470"/>
                </a:solidFill>
              </a:rPr>
              <a:t>Can be compared mathematically using division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rgbClr val="003470"/>
                </a:solidFill>
              </a:rPr>
              <a:t>For example: height, weight</a:t>
            </a:r>
          </a:p>
          <a:p>
            <a:pPr marL="400050" lvl="1" indent="0"/>
            <a:endParaRPr lang="en-US" sz="1050" dirty="0">
              <a:solidFill>
                <a:srgbClr val="003470"/>
              </a:solidFill>
            </a:endParaRPr>
          </a:p>
          <a:p>
            <a:pPr marL="0" indent="0"/>
            <a:r>
              <a:rPr lang="en-US" sz="2800" dirty="0">
                <a:solidFill>
                  <a:srgbClr val="003470"/>
                </a:solidFill>
              </a:rPr>
              <a:t>Intervals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rgbClr val="003470"/>
                </a:solidFill>
              </a:rPr>
              <a:t>Ordered numeric elements that can be mathematically manipulated, but cannot be compared as ratios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>
                <a:solidFill>
                  <a:srgbClr val="003470"/>
                </a:solidFill>
              </a:rPr>
              <a:t>E.g.: date, current time</a:t>
            </a:r>
          </a:p>
        </p:txBody>
      </p:sp>
    </p:spTree>
    <p:extLst>
      <p:ext uri="{BB962C8B-B14F-4D97-AF65-F5344CB8AC3E}">
        <p14:creationId xmlns:p14="http://schemas.microsoft.com/office/powerpoint/2010/main" val="2141052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between basic data types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5" y="947928"/>
            <a:ext cx="8077200" cy="4953000"/>
          </a:xfrm>
        </p:spPr>
        <p:txBody>
          <a:bodyPr>
            <a:normAutofit/>
          </a:bodyPr>
          <a:lstStyle/>
          <a:p>
            <a:r>
              <a:rPr lang="en-US" sz="2400" dirty="0"/>
              <a:t>Q → O	[0, 100] → &lt;F, D, C, B, A&gt;</a:t>
            </a:r>
          </a:p>
          <a:p>
            <a:pPr marL="400050" lvl="1" indent="0">
              <a:buNone/>
            </a:pPr>
            <a:endParaRPr lang="en-US" sz="1050" dirty="0"/>
          </a:p>
          <a:p>
            <a:r>
              <a:rPr lang="en-US" sz="2400" dirty="0"/>
              <a:t>O → N	&lt;F, D, C, B, A&gt; → {C, B, F, D, A}</a:t>
            </a:r>
          </a:p>
          <a:p>
            <a:pPr marL="400050" lvl="1" indent="0">
              <a:buNone/>
            </a:pPr>
            <a:endParaRPr lang="en-US" sz="1050" dirty="0"/>
          </a:p>
          <a:p>
            <a:r>
              <a:rPr lang="en-US" sz="2400" dirty="0"/>
              <a:t>N → O  	(??)</a:t>
            </a:r>
          </a:p>
          <a:p>
            <a:pPr marL="742950" lvl="1" indent="-342900"/>
            <a:r>
              <a:rPr lang="en-US" sz="2000" dirty="0"/>
              <a:t>{John, Mike, Bob} → &lt;Bob, John, Mike&gt;</a:t>
            </a:r>
          </a:p>
          <a:p>
            <a:pPr marL="742950" lvl="1" indent="-342900"/>
            <a:r>
              <a:rPr lang="en-US" sz="2000" dirty="0"/>
              <a:t>{red, green, blue} → &lt;blue, green, red&gt;</a:t>
            </a:r>
          </a:p>
          <a:p>
            <a:pPr marL="400050" lvl="1" indent="0">
              <a:buNone/>
            </a:pPr>
            <a:endParaRPr lang="en-US" sz="1050" dirty="0"/>
          </a:p>
          <a:p>
            <a:r>
              <a:rPr lang="en-US" sz="2400" dirty="0"/>
              <a:t>O → Q  	(??)</a:t>
            </a:r>
          </a:p>
          <a:p>
            <a:pPr marL="742950" lvl="1" indent="-342900"/>
            <a:r>
              <a:rPr lang="en-US" sz="2000" dirty="0"/>
              <a:t>Hashing?</a:t>
            </a:r>
          </a:p>
          <a:p>
            <a:pPr marL="742950" lvl="1" indent="-342900"/>
            <a:r>
              <a:rPr lang="en-US" sz="2000" dirty="0"/>
              <a:t>Bob + John = ??</a:t>
            </a:r>
          </a:p>
          <a:p>
            <a:pPr marL="742950" lvl="1" indent="-342900"/>
            <a:endParaRPr lang="en-US" sz="2000" dirty="0"/>
          </a:p>
          <a:p>
            <a:pPr marL="400050" lvl="1" indent="0" algn="ctr">
              <a:buNone/>
            </a:pPr>
            <a:r>
              <a:rPr lang="en-US" sz="3200" b="1" dirty="0"/>
              <a:t>Discussion:</a:t>
            </a:r>
            <a:r>
              <a:rPr lang="en-US" sz="3200" dirty="0"/>
              <a:t> what do you notice?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33800" y="6564143"/>
            <a:ext cx="6459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Readings in Information Visualization: Using Vision To Think. Card, </a:t>
            </a:r>
            <a:r>
              <a:rPr lang="en-US" sz="1200" dirty="0" err="1"/>
              <a:t>Mackinglay</a:t>
            </a:r>
            <a:r>
              <a:rPr lang="en-US" sz="1200" dirty="0"/>
              <a:t>, </a:t>
            </a:r>
            <a:r>
              <a:rPr lang="en-US" sz="1200" dirty="0" err="1"/>
              <a:t>Schneiderman</a:t>
            </a:r>
            <a:r>
              <a:rPr lang="en-US" sz="1200" dirty="0"/>
              <a:t>, 1999</a:t>
            </a:r>
          </a:p>
        </p:txBody>
      </p:sp>
    </p:spTree>
    <p:extLst>
      <p:ext uri="{BB962C8B-B14F-4D97-AF65-F5344CB8AC3E}">
        <p14:creationId xmlns:p14="http://schemas.microsoft.com/office/powerpoint/2010/main" val="1440000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8630" indent="-342900"/>
            <a:r>
              <a:rPr lang="en-US" sz="2800" dirty="0"/>
              <a:t>Nominal (N)</a:t>
            </a:r>
          </a:p>
          <a:p>
            <a:pPr marL="868680" lvl="1" indent="-342900"/>
            <a:r>
              <a:rPr lang="en-US" sz="2400" dirty="0"/>
              <a:t>Equality: = and ≠</a:t>
            </a:r>
          </a:p>
          <a:p>
            <a:pPr marL="868680" lvl="1" indent="-342900"/>
            <a:r>
              <a:rPr lang="en-US" sz="2400" dirty="0"/>
              <a:t>Frequency: how often does </a:t>
            </a:r>
            <a:r>
              <a:rPr lang="en-US" sz="2400" i="1" dirty="0"/>
              <a:t>x</a:t>
            </a:r>
            <a:r>
              <a:rPr lang="en-US" sz="2400" dirty="0"/>
              <a:t> appear?</a:t>
            </a:r>
          </a:p>
          <a:p>
            <a:pPr marL="537210" indent="-285750"/>
            <a:endParaRPr lang="en-US" sz="1800" dirty="0"/>
          </a:p>
          <a:p>
            <a:pPr marL="468630" indent="-342900"/>
            <a:r>
              <a:rPr lang="en-US" sz="2800" dirty="0"/>
              <a:t>Ordinal (O)</a:t>
            </a:r>
          </a:p>
          <a:p>
            <a:pPr marL="868680" lvl="1" indent="-342900"/>
            <a:r>
              <a:rPr lang="en-US" sz="2400" dirty="0"/>
              <a:t>Relation to other points: &gt;, &lt;, ≥, ≤</a:t>
            </a:r>
          </a:p>
          <a:p>
            <a:pPr marL="868680" lvl="1" indent="-342900"/>
            <a:r>
              <a:rPr lang="en-US" sz="2400" dirty="0"/>
              <a:t>Distribution: inference on relative frequency</a:t>
            </a:r>
          </a:p>
          <a:p>
            <a:pPr marL="537210" indent="-285750"/>
            <a:endParaRPr lang="en-US" sz="1100" dirty="0"/>
          </a:p>
          <a:p>
            <a:pPr marL="468630" indent="-342900"/>
            <a:r>
              <a:rPr lang="en-US" sz="2800" dirty="0"/>
              <a:t>Quantitative (Q)</a:t>
            </a:r>
          </a:p>
          <a:p>
            <a:pPr marL="868680" lvl="1" indent="-342900"/>
            <a:r>
              <a:rPr lang="en-US" sz="2400" dirty="0"/>
              <a:t>Other mathematical operations: (+, -, *, /, etc.)</a:t>
            </a:r>
          </a:p>
          <a:p>
            <a:pPr marL="868680" lvl="1" indent="-342900"/>
            <a:r>
              <a:rPr lang="en-US" sz="2400" dirty="0"/>
              <a:t>Descriptive statistics: </a:t>
            </a:r>
            <a:r>
              <a:rPr lang="en-US" sz="2400" i="1" dirty="0"/>
              <a:t>average, standard deviation,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4046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(Hopefully) familiar statistical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0881" y="986028"/>
            <a:ext cx="8458200" cy="4876800"/>
          </a:xfrm>
        </p:spPr>
        <p:txBody>
          <a:bodyPr>
            <a:normAutofit/>
          </a:bodyPr>
          <a:lstStyle/>
          <a:p>
            <a:r>
              <a:rPr lang="en-US" sz="2400" dirty="0"/>
              <a:t>We tend to refer to problems with a </a:t>
            </a:r>
            <a:r>
              <a:rPr lang="en-US" sz="2400" b="1" dirty="0"/>
              <a:t>quantitative</a:t>
            </a:r>
            <a:r>
              <a:rPr lang="en-US" sz="2400" dirty="0"/>
              <a:t> response as </a:t>
            </a:r>
            <a:r>
              <a:rPr lang="en-US" sz="2400" i="1" dirty="0"/>
              <a:t>regression</a:t>
            </a:r>
            <a:r>
              <a:rPr lang="en-US" sz="2400" dirty="0"/>
              <a:t> problems</a:t>
            </a:r>
          </a:p>
          <a:p>
            <a:endParaRPr lang="en-US" sz="2400" dirty="0"/>
          </a:p>
          <a:p>
            <a:r>
              <a:rPr lang="en-US" sz="2400" dirty="0"/>
              <a:t>When the response is </a:t>
            </a:r>
            <a:r>
              <a:rPr lang="en-US" sz="2400" b="1" dirty="0"/>
              <a:t>qualitative</a:t>
            </a:r>
            <a:r>
              <a:rPr lang="en-US" sz="2400" dirty="0"/>
              <a:t> (i.e. nominal or ordinal), we’re usually talking about a </a:t>
            </a:r>
            <a:r>
              <a:rPr lang="en-US" sz="2400" i="1" dirty="0"/>
              <a:t>classification</a:t>
            </a:r>
            <a:r>
              <a:rPr lang="en-US" sz="2400" dirty="0"/>
              <a:t> problem</a:t>
            </a:r>
          </a:p>
          <a:p>
            <a:endParaRPr lang="en-US" sz="2400" dirty="0"/>
          </a:p>
          <a:p>
            <a:r>
              <a:rPr lang="en-US" sz="2400" b="1" dirty="0"/>
              <a:t>Caveat</a:t>
            </a:r>
            <a:r>
              <a:rPr lang="en-US" sz="2400" dirty="0"/>
              <a:t>: the distinction isn’t always that crisp. For example:</a:t>
            </a:r>
          </a:p>
          <a:p>
            <a:pPr lvl="1"/>
            <a:r>
              <a:rPr lang="en-US" sz="2000" dirty="0"/>
              <a:t>K-nearest neighbors (Ch. 2 and Ch. 4), which works with either</a:t>
            </a:r>
          </a:p>
          <a:p>
            <a:pPr lvl="1"/>
            <a:r>
              <a:rPr lang="en-US" sz="2000" dirty="0"/>
              <a:t>Logistic regression (Ch. 4), which estimates the probabilities of a qualitative response</a:t>
            </a:r>
          </a:p>
        </p:txBody>
      </p:sp>
    </p:spTree>
    <p:extLst>
      <p:ext uri="{BB962C8B-B14F-4D97-AF65-F5344CB8AC3E}">
        <p14:creationId xmlns:p14="http://schemas.microsoft.com/office/powerpoint/2010/main" val="618868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 in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Ch. 2: Statistical Learning Overview (next class)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3: Linear Regression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4: Classification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5: Resampling Methods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6: Linear Model Selection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7: Beyond Linearity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8: Tree-Based Methods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9: Support Vector Machines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Ch. 10: 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516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Who has experience coding? </a:t>
            </a:r>
          </a:p>
          <a:p>
            <a:r>
              <a:rPr lang="en-US" sz="2600" dirty="0"/>
              <a:t>Who has experience with statistics? </a:t>
            </a:r>
          </a:p>
        </p:txBody>
      </p:sp>
    </p:spTree>
    <p:extLst>
      <p:ext uri="{BB962C8B-B14F-4D97-AF65-F5344CB8AC3E}">
        <p14:creationId xmlns:p14="http://schemas.microsoft.com/office/powerpoint/2010/main" val="429148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EA169-A2A5-D1CC-6884-C45059881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Who Am I?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DEA40E-A1A6-474E-BE3B-A06C929E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4115150"/>
            <a:ext cx="3379859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5" name="Content Placeholder 4" descr="Run outline">
            <a:extLst>
              <a:ext uri="{FF2B5EF4-FFF2-40B4-BE49-F238E27FC236}">
                <a16:creationId xmlns:a16="http://schemas.microsoft.com/office/drawing/2014/main" id="{6A3406ED-FB70-F44B-830E-4E1BBBD5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7903" y="1042986"/>
            <a:ext cx="1443039" cy="144303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3C0224A4-C520-E780-ADA9-8D7643AD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4121" y="1686356"/>
            <a:ext cx="1443039" cy="1443039"/>
          </a:xfrm>
          <a:prstGeom prst="rect">
            <a:avLst/>
          </a:prstGeom>
        </p:spPr>
      </p:pic>
      <p:pic>
        <p:nvPicPr>
          <p:cNvPr id="9" name="Graphic 8" descr="Rolling Pin outline">
            <a:extLst>
              <a:ext uri="{FF2B5EF4-FFF2-40B4-BE49-F238E27FC236}">
                <a16:creationId xmlns:a16="http://schemas.microsoft.com/office/drawing/2014/main" id="{AE69D74D-A666-F8C0-0A8E-FDFF489ED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3568" y="2496714"/>
            <a:ext cx="1443039" cy="1443039"/>
          </a:xfrm>
          <a:prstGeom prst="rect">
            <a:avLst/>
          </a:prstGeom>
        </p:spPr>
      </p:pic>
      <p:pic>
        <p:nvPicPr>
          <p:cNvPr id="6" name="Graphic 5" descr="Computer outline">
            <a:extLst>
              <a:ext uri="{FF2B5EF4-FFF2-40B4-BE49-F238E27FC236}">
                <a16:creationId xmlns:a16="http://schemas.microsoft.com/office/drawing/2014/main" id="{19ED5668-2A51-3705-E494-1F9EDC7DB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78028" y="2744866"/>
            <a:ext cx="1528359" cy="1528359"/>
          </a:xfrm>
          <a:prstGeom prst="rect">
            <a:avLst/>
          </a:prstGeom>
        </p:spPr>
      </p:pic>
      <p:pic>
        <p:nvPicPr>
          <p:cNvPr id="8" name="Graphic 7" descr="Diploma roll outline">
            <a:extLst>
              <a:ext uri="{FF2B5EF4-FFF2-40B4-BE49-F238E27FC236}">
                <a16:creationId xmlns:a16="http://schemas.microsoft.com/office/drawing/2014/main" id="{E674053C-30DF-5BCD-240B-E0DCA5D71B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8842116">
            <a:off x="9694853" y="3284573"/>
            <a:ext cx="1967141" cy="1967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D14AA-591B-F28C-8215-7450A2F88E59}"/>
              </a:ext>
            </a:extLst>
          </p:cNvPr>
          <p:cNvSpPr txBox="1"/>
          <p:nvPr/>
        </p:nvSpPr>
        <p:spPr>
          <a:xfrm rot="18974100">
            <a:off x="10334367" y="3866460"/>
            <a:ext cx="4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2B2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Dr.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C4D15C3F-ADC6-EA65-1011-17F2517888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26020" y="4988630"/>
            <a:ext cx="914400" cy="914400"/>
          </a:xfrm>
          <a:prstGeom prst="rect">
            <a:avLst/>
          </a:prstGeom>
        </p:spPr>
      </p:pic>
      <p:pic>
        <p:nvPicPr>
          <p:cNvPr id="15" name="Graphic 14" descr="Scatterplot outline">
            <a:extLst>
              <a:ext uri="{FF2B5EF4-FFF2-40B4-BE49-F238E27FC236}">
                <a16:creationId xmlns:a16="http://schemas.microsoft.com/office/drawing/2014/main" id="{52EF2DA9-FE0A-3D65-91F6-152AA6793D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3008" y="4988630"/>
            <a:ext cx="914400" cy="914400"/>
          </a:xfrm>
          <a:prstGeom prst="rect">
            <a:avLst/>
          </a:prstGeom>
        </p:spPr>
      </p:pic>
      <p:pic>
        <p:nvPicPr>
          <p:cNvPr id="19" name="Graphic 18" descr="Bar chart outline">
            <a:extLst>
              <a:ext uri="{FF2B5EF4-FFF2-40B4-BE49-F238E27FC236}">
                <a16:creationId xmlns:a16="http://schemas.microsoft.com/office/drawing/2014/main" id="{4C310D26-A60B-2D5E-7BBC-EC5802DE00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87465" y="4988630"/>
            <a:ext cx="914400" cy="914400"/>
          </a:xfrm>
          <a:prstGeom prst="rect">
            <a:avLst/>
          </a:prstGeom>
        </p:spPr>
      </p:pic>
      <p:pic>
        <p:nvPicPr>
          <p:cNvPr id="4" name="Picture 2" descr="Progress Pride Flag Download - Make Badges">
            <a:extLst>
              <a:ext uri="{FF2B5EF4-FFF2-40B4-BE49-F238E27FC236}">
                <a16:creationId xmlns:a16="http://schemas.microsoft.com/office/drawing/2014/main" id="{E3C4DD0A-50C0-5970-4CE0-38470792B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58" y="5171644"/>
            <a:ext cx="1688677" cy="8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Business Growth outline">
            <a:extLst>
              <a:ext uri="{FF2B5EF4-FFF2-40B4-BE49-F238E27FC236}">
                <a16:creationId xmlns:a16="http://schemas.microsoft.com/office/drawing/2014/main" id="{BA70DCEE-47AA-E958-C83C-EEEEC7DC1B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88744" y="4205975"/>
            <a:ext cx="1896798" cy="1896798"/>
          </a:xfrm>
          <a:prstGeom prst="rect">
            <a:avLst/>
          </a:prstGeom>
        </p:spPr>
      </p:pic>
      <p:pic>
        <p:nvPicPr>
          <p:cNvPr id="1026" name="Picture 2" descr="Amazon.com : Black Lives Matter Flag 3x5ft Poly : Patio, Lawn &amp; Garden">
            <a:extLst>
              <a:ext uri="{FF2B5EF4-FFF2-40B4-BE49-F238E27FC236}">
                <a16:creationId xmlns:a16="http://schemas.microsoft.com/office/drawing/2014/main" id="{364A768E-0A0B-D88B-8F7D-27F93FBE8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"/>
          <a:stretch/>
        </p:blipFill>
        <p:spPr bwMode="auto">
          <a:xfrm>
            <a:off x="5179753" y="4192523"/>
            <a:ext cx="1584379" cy="97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83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labs in R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3200" dirty="0"/>
              <a:t>You can install R Studio on your own machine: </a:t>
            </a:r>
            <a:r>
              <a:rPr lang="en-US" sz="3200" dirty="0">
                <a:hlinkClick r:id="rId2"/>
              </a:rPr>
              <a:t>rstudio.com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873252"/>
            <a:ext cx="4343400" cy="15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83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labs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You can install Anaconda here: </a:t>
            </a:r>
            <a:r>
              <a:rPr lang="en-US" sz="2800" dirty="0">
                <a:hlinkClick r:id="rId2"/>
              </a:rPr>
              <a:t>https://www.anaconda.com/download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/>
              <a:t>I recommend developing in Spyder (which comes with the anaconda download) </a:t>
            </a:r>
          </a:p>
          <a:p>
            <a:pPr marL="0" indent="0">
              <a:buNone/>
            </a:pPr>
            <a:r>
              <a:rPr lang="en-US" sz="2800" dirty="0"/>
              <a:t>You’ll need to know how to</a:t>
            </a:r>
            <a:r>
              <a:rPr lang="en-US" sz="2800" b="1" dirty="0"/>
              <a:t> install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46" y="741219"/>
            <a:ext cx="4267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0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expect from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ym typeface="Wingdings"/>
              </a:rPr>
              <a:t>You like difficult problems and you’re excited about “</a:t>
            </a:r>
            <a:r>
              <a:rPr lang="en-US" sz="2400" b="1" dirty="0">
                <a:sym typeface="Wingdings"/>
              </a:rPr>
              <a:t>figuring stuff out</a:t>
            </a:r>
            <a:r>
              <a:rPr lang="en-US" sz="2400" dirty="0">
                <a:sym typeface="Wingdings"/>
              </a:rPr>
              <a:t>”</a:t>
            </a:r>
            <a:endParaRPr lang="en-US" sz="1200" dirty="0">
              <a:sym typeface="Wingdings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sym typeface="Wingdings"/>
              </a:rPr>
              <a:t>You have a solid foundation in </a:t>
            </a:r>
            <a:r>
              <a:rPr lang="en-US" sz="2400" b="1" dirty="0">
                <a:sym typeface="Wingdings"/>
              </a:rPr>
              <a:t>introductory statistics</a:t>
            </a:r>
            <a:endParaRPr lang="en-US" sz="1050" b="1" dirty="0">
              <a:sym typeface="Wingdings"/>
            </a:endParaRPr>
          </a:p>
          <a:p>
            <a:r>
              <a:rPr lang="en-US" sz="2400" dirty="0"/>
              <a:t>You are proficient in </a:t>
            </a:r>
            <a:r>
              <a:rPr lang="en-US" sz="2400" b="1" dirty="0"/>
              <a:t>coding and debugging </a:t>
            </a:r>
            <a:r>
              <a:rPr lang="en-US" sz="2400" dirty="0"/>
              <a:t>(or are ready to work to get there)</a:t>
            </a:r>
            <a:endParaRPr lang="en-US" sz="1050" dirty="0"/>
          </a:p>
          <a:p>
            <a:pPr>
              <a:buFont typeface="Arial" pitchFamily="34" charset="0"/>
              <a:buChar char="•"/>
            </a:pPr>
            <a:r>
              <a:rPr lang="en-US" sz="2400" dirty="0">
                <a:sym typeface="Wingdings"/>
              </a:rPr>
              <a:t>You’re comfortable asking </a:t>
            </a:r>
            <a:r>
              <a:rPr lang="en-US" sz="2400" b="1" dirty="0">
                <a:sym typeface="Wingdings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923530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57175"/>
            <a:ext cx="7260695" cy="6386513"/>
          </a:xfrm>
        </p:spPr>
        <p:txBody>
          <a:bodyPr anchor="t">
            <a:normAutofit fontScale="92500"/>
          </a:bodyPr>
          <a:lstStyle/>
          <a:p>
            <a:r>
              <a:rPr lang="en-US" sz="3600" dirty="0"/>
              <a:t>Form groups of 3</a:t>
            </a:r>
          </a:p>
          <a:p>
            <a:r>
              <a:rPr lang="en-US" sz="3600" dirty="0"/>
              <a:t>Introduce yourselves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3600" dirty="0"/>
              <a:t>Share:</a:t>
            </a:r>
          </a:p>
          <a:p>
            <a:pPr lvl="1"/>
            <a:r>
              <a:rPr lang="en-US" sz="3400" dirty="0"/>
              <a:t>A highlight of your winter break</a:t>
            </a:r>
          </a:p>
          <a:p>
            <a:r>
              <a:rPr lang="en-US" sz="3600" dirty="0"/>
              <a:t>Find 1 thing that your entire group has in common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(favorite color? hometown? left-handed? Be creative!) </a:t>
            </a:r>
          </a:p>
          <a:p>
            <a:r>
              <a:rPr lang="en-US" sz="3600" dirty="0"/>
              <a:t>After about 5 minutes we will go around, introduce ourselves, and share what each group has in common</a:t>
            </a:r>
          </a:p>
        </p:txBody>
      </p:sp>
    </p:spTree>
    <p:extLst>
      <p:ext uri="{BB962C8B-B14F-4D97-AF65-F5344CB8AC3E}">
        <p14:creationId xmlns:p14="http://schemas.microsoft.com/office/powerpoint/2010/main" val="149026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568036"/>
            <a:ext cx="7260695" cy="6075652"/>
          </a:xfrm>
        </p:spPr>
        <p:txBody>
          <a:bodyPr anchor="t">
            <a:normAutofit/>
          </a:bodyPr>
          <a:lstStyle/>
          <a:p>
            <a:r>
              <a:rPr lang="en-US" sz="3200" dirty="0"/>
              <a:t>Form </a:t>
            </a:r>
            <a:r>
              <a:rPr lang="en-US" sz="3200" b="1" dirty="0">
                <a:highlight>
                  <a:srgbClr val="FFFF00"/>
                </a:highlight>
              </a:rPr>
              <a:t>new groups</a:t>
            </a:r>
            <a:r>
              <a:rPr lang="en-US" sz="3200" b="1" dirty="0"/>
              <a:t> </a:t>
            </a:r>
            <a:r>
              <a:rPr lang="en-US" sz="3200" dirty="0"/>
              <a:t>of 3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(move around!)</a:t>
            </a:r>
          </a:p>
          <a:p>
            <a:r>
              <a:rPr lang="en-US" sz="3200" dirty="0"/>
              <a:t>Introduce yourselves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3200" dirty="0"/>
              <a:t>Share:</a:t>
            </a:r>
          </a:p>
          <a:p>
            <a:pPr lvl="1"/>
            <a:r>
              <a:rPr lang="en-US" sz="3200" dirty="0"/>
              <a:t>Would you rather be able to touch a book and instantly read it OR remember everything you’ve ever read?</a:t>
            </a:r>
          </a:p>
          <a:p>
            <a:r>
              <a:rPr lang="en-US" sz="3200" dirty="0"/>
              <a:t>After about 5 minutes we will go around, introduce ourselves, and share our would you rather answers</a:t>
            </a:r>
          </a:p>
        </p:txBody>
      </p:sp>
    </p:spTree>
    <p:extLst>
      <p:ext uri="{BB962C8B-B14F-4D97-AF65-F5344CB8AC3E}">
        <p14:creationId xmlns:p14="http://schemas.microsoft.com/office/powerpoint/2010/main" val="416038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864AC-5049-3BB5-4EC9-FC62E80A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87BA5-3E19-47E8-E063-2A2122F9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62000"/>
            <a:ext cx="7260695" cy="5881688"/>
          </a:xfrm>
        </p:spPr>
        <p:txBody>
          <a:bodyPr anchor="t">
            <a:normAutofit/>
          </a:bodyPr>
          <a:lstStyle/>
          <a:p>
            <a:r>
              <a:rPr lang="en-US" sz="2800" dirty="0"/>
              <a:t>Form </a:t>
            </a:r>
            <a:r>
              <a:rPr lang="en-US" sz="2800" b="1" dirty="0">
                <a:highlight>
                  <a:srgbClr val="FFFF00"/>
                </a:highlight>
              </a:rPr>
              <a:t>new new groups</a:t>
            </a:r>
            <a:r>
              <a:rPr lang="en-US" sz="2800" b="1" dirty="0"/>
              <a:t> </a:t>
            </a:r>
            <a:r>
              <a:rPr lang="en-US" sz="2800" dirty="0"/>
              <a:t>of 3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(move around!)</a:t>
            </a:r>
          </a:p>
          <a:p>
            <a:r>
              <a:rPr lang="en-US" sz="2800" dirty="0"/>
              <a:t>Introduce yourselves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(name, pronouns)</a:t>
            </a:r>
          </a:p>
          <a:p>
            <a:r>
              <a:rPr lang="en-US" sz="2800" dirty="0"/>
              <a:t>Share:</a:t>
            </a:r>
          </a:p>
          <a:p>
            <a:pPr lvl="1"/>
            <a:r>
              <a:rPr lang="en-US" sz="2800" dirty="0"/>
              <a:t>Would you rather have your dishes wash themselves or your laundry wash itself? </a:t>
            </a:r>
          </a:p>
          <a:p>
            <a:r>
              <a:rPr lang="en-US" sz="3200" dirty="0"/>
              <a:t>After about 5 minutes we will go around, introduce ourselves, and share our would you rather answers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201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C2440-5A19-98D6-370E-25F83333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&amp; Logistics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13A61-3C39-B61C-6B39-4F616BBB0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8743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591</TotalTime>
  <Words>2447</Words>
  <Application>Microsoft Macintosh PowerPoint</Application>
  <PresentationFormat>Widescreen</PresentationFormat>
  <Paragraphs>389</Paragraphs>
  <Slides>52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Corbel</vt:lpstr>
      <vt:lpstr>Courier</vt:lpstr>
      <vt:lpstr>Lucida Grande</vt:lpstr>
      <vt:lpstr>Wingdings 2</vt:lpstr>
      <vt:lpstr>Frame</vt:lpstr>
      <vt:lpstr>Introduction to Machine Learning – What is Machine Learning?</vt:lpstr>
      <vt:lpstr>Plan for Today</vt:lpstr>
      <vt:lpstr>Who Am I?</vt:lpstr>
      <vt:lpstr>Who Am I?</vt:lpstr>
      <vt:lpstr>Who Am I?</vt:lpstr>
      <vt:lpstr>Who Are You?</vt:lpstr>
      <vt:lpstr>Who Are You?</vt:lpstr>
      <vt:lpstr>Who Are You?</vt:lpstr>
      <vt:lpstr>What You Will Learn &amp; Logistics </vt:lpstr>
      <vt:lpstr>What is this class?</vt:lpstr>
      <vt:lpstr>**Important Info** </vt:lpstr>
      <vt:lpstr>**Important Info** </vt:lpstr>
      <vt:lpstr>**Important Info** </vt:lpstr>
      <vt:lpstr>**Important Info** </vt:lpstr>
      <vt:lpstr>Now the good stuff</vt:lpstr>
      <vt:lpstr>What is machine learning?</vt:lpstr>
      <vt:lpstr>What is machine learning?</vt:lpstr>
      <vt:lpstr>Machine learning: Wikipedia</vt:lpstr>
      <vt:lpstr>Machine learning: a working definition</vt:lpstr>
      <vt:lpstr>Example: men &amp; money in the mid-Atlantic</vt:lpstr>
      <vt:lpstr>Example: men &amp; money in the mid-Atlantic</vt:lpstr>
      <vt:lpstr>Example: men &amp; money in the mid-Atlantic</vt:lpstr>
      <vt:lpstr>Example: men &amp; money in the mid-Atlantic</vt:lpstr>
      <vt:lpstr>wage vs. age</vt:lpstr>
      <vt:lpstr>wage vs. year</vt:lpstr>
      <vt:lpstr>wage vs. education</vt:lpstr>
      <vt:lpstr>Example: men &amp; money in the mid-Atlantic</vt:lpstr>
      <vt:lpstr>Supervised machine learning</vt:lpstr>
      <vt:lpstr>Supervised machine learning</vt:lpstr>
      <vt:lpstr>Unsupervised machine learning</vt:lpstr>
      <vt:lpstr>Example: personalized marketing</vt:lpstr>
      <vt:lpstr>Example: personalized marketing</vt:lpstr>
      <vt:lpstr>Example: personalized marketing</vt:lpstr>
      <vt:lpstr>Unsupervised machine learning</vt:lpstr>
      <vt:lpstr>Data science refresher: what is “data”?</vt:lpstr>
      <vt:lpstr>Data: a definition</vt:lpstr>
      <vt:lpstr>Data: a definition</vt:lpstr>
      <vt:lpstr>Data: a definition</vt:lpstr>
      <vt:lpstr>Data: a definition</vt:lpstr>
      <vt:lpstr>One way to think about this:</vt:lpstr>
      <vt:lpstr>Another way to think about this</vt:lpstr>
      <vt:lpstr>Basic data types </vt:lpstr>
      <vt:lpstr>Basic data types </vt:lpstr>
      <vt:lpstr>Basic data types </vt:lpstr>
      <vt:lpstr>Converting between basic data types </vt:lpstr>
      <vt:lpstr>Basic operations</vt:lpstr>
      <vt:lpstr>(Hopefully) familiar statistical concepts</vt:lpstr>
      <vt:lpstr>What we’ll cover in this class</vt:lpstr>
      <vt:lpstr>Backgrounds</vt:lpstr>
      <vt:lpstr>Preparing for labs in R</vt:lpstr>
      <vt:lpstr>Preparing for labs in python</vt:lpstr>
      <vt:lpstr>What I expect from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20</cp:revision>
  <dcterms:created xsi:type="dcterms:W3CDTF">2023-08-03T18:49:17Z</dcterms:created>
  <dcterms:modified xsi:type="dcterms:W3CDTF">2023-12-11T20:46:06Z</dcterms:modified>
</cp:coreProperties>
</file>